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1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79" r:id="rId27"/>
    <p:sldId id="380" r:id="rId28"/>
    <p:sldId id="280" r:id="rId29"/>
    <p:sldId id="281" r:id="rId30"/>
    <p:sldId id="282" r:id="rId31"/>
    <p:sldId id="283" r:id="rId32"/>
    <p:sldId id="284"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Lst>
  <p:sldSz cx="9144000" cy="6858000" type="screen4x3"/>
  <p:notesSz cx="7315200" cy="9601200"/>
  <p:embeddedFontLst>
    <p:embeddedFont>
      <p:font typeface="Comic Sans MS" pitchFamily="66" charset="0"/>
      <p:regular r:id="rId128"/>
      <p:bold r:id="rId129"/>
      <p:italic r:id="rId130"/>
      <p:boldItalic r:id="rId131"/>
    </p:embeddedFont>
    <p:embeddedFont>
      <p:font typeface="Arimo" charset="0"/>
      <p:regular r:id="rId132"/>
      <p:bold r:id="rId133"/>
      <p:italic r:id="rId134"/>
      <p:boldItalic r:id="rId135"/>
    </p:embeddedFont>
    <p:embeddedFont>
      <p:font typeface="Quattrocento Sans" charset="0"/>
      <p:regular r:id="rId136"/>
      <p:bold r:id="rId137"/>
      <p:italic r:id="rId138"/>
      <p:boldItalic r:id="rId139"/>
    </p:embeddedFont>
    <p:embeddedFont>
      <p:font typeface="Tahoma" pitchFamily="34" charset="0"/>
      <p:regular r:id="rId140"/>
      <p:bold r:id="rId141"/>
    </p:embeddedFont>
    <p:embeddedFont>
      <p:font typeface="Roboto" charset="0"/>
      <p:regular r:id="rId142"/>
      <p:bold r:id="rId143"/>
      <p:italic r:id="rId144"/>
      <p:boldItalic r:id="rId145"/>
    </p:embeddedFont>
    <p:embeddedFont>
      <p:font typeface="Algerian" pitchFamily="82" charset="0"/>
      <p:regular r:id="rId146"/>
    </p:embeddedFont>
    <p:embeddedFont>
      <p:font typeface="MS Mincho" pitchFamily="49" charset="-128"/>
      <p:regular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2" d="100"/>
          <a:sy n="82" d="100"/>
        </p:scale>
        <p:origin x="-1474" y="-8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6.fntdata"/><Relationship Id="rId138" Type="http://schemas.openxmlformats.org/officeDocument/2006/relationships/font" Target="fonts/font11.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font" Target="fonts/font1.fntdata"/><Relationship Id="rId144" Type="http://schemas.openxmlformats.org/officeDocument/2006/relationships/font" Target="fonts/font17.fntdata"/><Relationship Id="rId149"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7.fntdata"/><Relationship Id="rId139" Type="http://schemas.openxmlformats.org/officeDocument/2006/relationships/font" Target="fonts/font12.fntdata"/><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font" Target="fonts/font2.fntdata"/><Relationship Id="rId13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font" Target="fonts/font5.fntdata"/><Relationship Id="rId140" Type="http://schemas.openxmlformats.org/officeDocument/2006/relationships/font" Target="fonts/font13.fntdata"/><Relationship Id="rId14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font" Target="fonts/font3.fntdata"/><Relationship Id="rId135" Type="http://schemas.openxmlformats.org/officeDocument/2006/relationships/font" Target="fonts/font8.fntdata"/><Relationship Id="rId143" Type="http://schemas.openxmlformats.org/officeDocument/2006/relationships/font" Target="fonts/font16.fntdata"/><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font" Target="fonts/font14.fntdata"/><Relationship Id="rId146" Type="http://schemas.openxmlformats.org/officeDocument/2006/relationships/font" Target="fonts/font19.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5.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7" cy="479425"/>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1pPr>
            <a:lvl2pPr marR="0" lvl="1"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2pPr>
            <a:lvl3pPr marR="0" lvl="2"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3pPr>
            <a:lvl4pPr marR="0" lvl="3"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4pPr>
            <a:lvl5pPr marR="0" lvl="4"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5pPr>
            <a:lvl6pPr marR="0" lvl="5"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6pPr>
            <a:lvl7pPr marR="0" lvl="6"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7pPr>
            <a:lvl8pPr marR="0" lvl="7"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8pPr>
            <a:lvl9pPr marR="0" lvl="8"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9pPr>
          </a:lstStyle>
          <a:p>
            <a:endParaRPr/>
          </a:p>
        </p:txBody>
      </p:sp>
      <p:sp>
        <p:nvSpPr>
          <p:cNvPr id="4" name="Google Shape;4;n"/>
          <p:cNvSpPr txBox="1">
            <a:spLocks noGrp="1"/>
          </p:cNvSpPr>
          <p:nvPr>
            <p:ph type="dt" idx="10"/>
          </p:nvPr>
        </p:nvSpPr>
        <p:spPr>
          <a:xfrm>
            <a:off x="4144962" y="0"/>
            <a:ext cx="3170237" cy="479425"/>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1pPr>
            <a:lvl2pPr marR="0" lvl="1"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2pPr>
            <a:lvl3pPr marR="0" lvl="2"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3pPr>
            <a:lvl4pPr marR="0" lvl="3"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4pPr>
            <a:lvl5pPr marR="0" lvl="4"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5pPr>
            <a:lvl6pPr marR="0" lvl="5"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6pPr>
            <a:lvl7pPr marR="0" lvl="6"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7pPr>
            <a:lvl8pPr marR="0" lvl="7"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8pPr>
            <a:lvl9pPr marR="0" lvl="8"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0887"/>
            <a:ext cx="5365750"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121775"/>
            <a:ext cx="3170237" cy="479425"/>
          </a:xfrm>
          <a:prstGeom prst="rect">
            <a:avLst/>
          </a:prstGeom>
          <a:noFill/>
          <a:ln>
            <a:noFill/>
          </a:ln>
        </p:spPr>
        <p:txBody>
          <a:bodyPr spcFirstLastPara="1" wrap="square" lIns="96650" tIns="48325" rIns="96650" bIns="48325" anchor="b"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1pPr>
            <a:lvl2pPr marR="0" lvl="1"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2pPr>
            <a:lvl3pPr marR="0" lvl="2"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3pPr>
            <a:lvl4pPr marR="0" lvl="3"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4pPr>
            <a:lvl5pPr marR="0" lvl="4"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5pPr>
            <a:lvl6pPr marR="0" lvl="5"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6pPr>
            <a:lvl7pPr marR="0" lvl="6"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7pPr>
            <a:lvl8pPr marR="0" lvl="7"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8pPr>
            <a:lvl9pPr marR="0" lvl="8" algn="l" rtl="0">
              <a:lnSpc>
                <a:spcPct val="100000"/>
              </a:lnSpc>
              <a:spcBef>
                <a:spcPts val="0"/>
              </a:spcBef>
              <a:spcAft>
                <a:spcPts val="0"/>
              </a:spcAft>
              <a:buSzPts val="1400"/>
              <a:buNone/>
              <a:defRPr sz="2400" b="0" i="0" u="none" strike="noStrike" cap="none">
                <a:solidFill>
                  <a:srgbClr val="000000"/>
                </a:solidFill>
                <a:latin typeface="Comic Sans MS"/>
                <a:ea typeface="Comic Sans MS"/>
                <a:cs typeface="Comic Sans MS"/>
                <a:sym typeface="Comic Sans MS"/>
              </a:defRPr>
            </a:lvl9pPr>
          </a:lstStyle>
          <a:p>
            <a:endParaRPr/>
          </a:p>
        </p:txBody>
      </p:sp>
      <p:sp>
        <p:nvSpPr>
          <p:cNvPr id="8" name="Google Shape;8;n"/>
          <p:cNvSpPr txBox="1">
            <a:spLocks noGrp="1"/>
          </p:cNvSpPr>
          <p:nvPr>
            <p:ph type="sldNum" idx="12"/>
          </p:nvPr>
        </p:nvSpPr>
        <p:spPr>
          <a:xfrm>
            <a:off x="4144962"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txBox="1"/>
          <p:nvPr/>
        </p:nvSpPr>
        <p:spPr>
          <a:xfrm>
            <a:off x="4144962"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400"/>
              <a:buFont typeface="Times New Roman"/>
              <a:buNone/>
            </a:pPr>
            <a:fld id="{00000000-1234-1234-1234-123412341234}" type="slidenum">
              <a:rPr lang="en-US" sz="14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400"/>
                <a:buFont typeface="Times New Roman"/>
                <a:buNone/>
              </a:pPr>
              <a:t>1</a:t>
            </a:fld>
            <a:endParaRPr/>
          </a:p>
        </p:txBody>
      </p:sp>
      <p:sp>
        <p:nvSpPr>
          <p:cNvPr id="126" name="Google Shape;126;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27" name="Google Shape;127;p1:notes"/>
          <p:cNvSpPr txBox="1">
            <a:spLocks noGrp="1"/>
          </p:cNvSpPr>
          <p:nvPr>
            <p:ph type="body" idx="1"/>
          </p:nvPr>
        </p:nvSpPr>
        <p:spPr>
          <a:xfrm>
            <a:off x="974725" y="4560887"/>
            <a:ext cx="5365750" cy="4319587"/>
          </a:xfrm>
          <a:prstGeom prst="rect">
            <a:avLst/>
          </a:prstGeom>
          <a:noFill/>
          <a:ln>
            <a:noFill/>
          </a:ln>
        </p:spPr>
        <p:txBody>
          <a:bodyPr spcFirstLastPara="1" wrap="square" lIns="96650" tIns="48325" rIns="96650" bIns="483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3" name="Google Shape;183;p1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0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26" name="Google Shape;926;p10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p10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34" name="Google Shape;934;p10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10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41" name="Google Shape;941;p10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10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49" name="Google Shape;949;p10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0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58" name="Google Shape;958;p10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10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67" name="Google Shape;967;p10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0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79" name="Google Shape;979;p10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0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87" name="Google Shape;987;p10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p10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96" name="Google Shape;996;p10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11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05" name="Google Shape;1005;p11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9" name="Google Shape;189;p1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11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11" name="Google Shape;1011;p11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11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17" name="Google Shape;1017;p11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11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26" name="Google Shape;1026;p1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1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32" name="Google Shape;1032;p11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11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50" name="Google Shape;1050;p11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11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57" name="Google Shape;1057;p1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11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64" name="Google Shape;1064;p1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11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71" name="Google Shape;1071;p1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11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78" name="Google Shape;1078;p1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p12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86" name="Google Shape;1086;p1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5" name="Google Shape;195;p1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2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95" name="Google Shape;1095;p1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12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01" name="Google Shape;1101;p12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2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11" name="Google Shape;1111;p1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1" name="Google Shape;201;p1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7" name="Google Shape;207;p1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13" name="Google Shape;213;p1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19" name="Google Shape;219;p1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5" name="Google Shape;225;p17:notes"/>
          <p:cNvSpPr txBox="1">
            <a:spLocks noGrp="1"/>
          </p:cNvSpPr>
          <p:nvPr>
            <p:ph type="body" idx="1"/>
          </p:nvPr>
        </p:nvSpPr>
        <p:spPr>
          <a:xfrm>
            <a:off x="974725" y="4560887"/>
            <a:ext cx="5365750"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26" name="Google Shape;226;p17:notes"/>
          <p:cNvSpPr txBox="1"/>
          <p:nvPr/>
        </p:nvSpPr>
        <p:spPr>
          <a:xfrm>
            <a:off x="4144962"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2" name="Google Shape;232;p1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4" name="Google Shape;134;p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5" name="Google Shape;245;p2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9" name="Google Shape;269;p2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75" name="Google Shape;275;p2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1" name="Google Shape;281;p2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7" name="Google Shape;287;p2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3" name="Google Shape;303;p2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9" name="Google Shape;309;p2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9" name="Google Shape;319;p27:notes"/>
          <p:cNvSpPr txBox="1">
            <a:spLocks noGrp="1"/>
          </p:cNvSpPr>
          <p:nvPr>
            <p:ph type="body" idx="1"/>
          </p:nvPr>
        </p:nvSpPr>
        <p:spPr>
          <a:xfrm>
            <a:off x="974725" y="4560887"/>
            <a:ext cx="5365750"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SzPts val="1800"/>
              <a:buNone/>
            </a:pPr>
            <a:r>
              <a:rPr lang="en-US"/>
              <a:t>=16/(16+8)</a:t>
            </a:r>
            <a:endParaRPr/>
          </a:p>
        </p:txBody>
      </p:sp>
      <p:sp>
        <p:nvSpPr>
          <p:cNvPr id="320" name="Google Shape;320;p27:notes"/>
          <p:cNvSpPr txBox="1"/>
          <p:nvPr/>
        </p:nvSpPr>
        <p:spPr>
          <a:xfrm>
            <a:off x="4144962"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26" name="Google Shape;326;p2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1" name="Google Shape;331;p2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3:notes"/>
          <p:cNvSpPr txBox="1">
            <a:spLocks noGrp="1"/>
          </p:cNvSpPr>
          <p:nvPr>
            <p:ph type="body" idx="1"/>
          </p:nvPr>
        </p:nvSpPr>
        <p:spPr>
          <a:xfrm>
            <a:off x="974725" y="4560887"/>
            <a:ext cx="5365750"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1" name="Google Shape;141;p3:notes"/>
          <p:cNvSpPr txBox="1"/>
          <p:nvPr/>
        </p:nvSpPr>
        <p:spPr>
          <a:xfrm>
            <a:off x="4144962"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1" name="Google Shape;341;p3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7" name="Google Shape;347;p3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3" name="Google Shape;353;p3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8" name="Google Shape;358;p3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64" name="Google Shape;364;p3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69" name="Google Shape;369;p3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76" name="Google Shape;376;p3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83" name="Google Shape;383;p3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89" name="Google Shape;389;p3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98" name="Google Shape;398;p4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7" name="Google Shape;147;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4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10" name="Google Shape;410;p4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4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36" name="Google Shape;436;p4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42" name="Google Shape;442;p4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59" name="Google Shape;459;p4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67" name="Google Shape;467;p4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4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79" name="Google Shape;479;p4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4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85" name="Google Shape;485;p4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497" name="Google Shape;497;p4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4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09" name="Google Shape;509;p4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5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16" name="Google Shape;516;p5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3" name="Google Shape;153;p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5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28" name="Google Shape;528;p5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37" name="Google Shape;537;p5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5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47" name="Google Shape;547;p5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54" name="Google Shape;554;p5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5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61" name="Google Shape;561;p5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5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67" name="Google Shape;567;p5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74" name="Google Shape;574;p5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5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83" name="Google Shape;583;p5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5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90" name="Google Shape;590;p5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6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96" name="Google Shape;596;p6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9" name="Google Shape;159;p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6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03" name="Google Shape;603;p6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6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09" name="Google Shape;609;p6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6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15" name="Google Shape;615;p6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6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1" name="Google Shape;621;p64:notes"/>
          <p:cNvSpPr txBox="1">
            <a:spLocks noGrp="1"/>
          </p:cNvSpPr>
          <p:nvPr>
            <p:ph type="body" idx="1"/>
          </p:nvPr>
        </p:nvSpPr>
        <p:spPr>
          <a:xfrm>
            <a:off x="974725" y="4560887"/>
            <a:ext cx="5365750" cy="4319587"/>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SzPts val="1800"/>
              <a:buNone/>
            </a:pPr>
            <a:r>
              <a:rPr lang="en-US"/>
              <a:t>http://web.eecs.utk.edu/~hqi/teaching/ece453f06/hw/hw7_sol.htm</a:t>
            </a:r>
            <a:endParaRPr/>
          </a:p>
        </p:txBody>
      </p:sp>
      <p:sp>
        <p:nvSpPr>
          <p:cNvPr id="622" name="Google Shape;622;p64:notes"/>
          <p:cNvSpPr txBox="1"/>
          <p:nvPr/>
        </p:nvSpPr>
        <p:spPr>
          <a:xfrm>
            <a:off x="4144962"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65</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27" name="Google Shape;627;p6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6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34" name="Google Shape;634;p6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41" name="Google Shape;641;p6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6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49" name="Google Shape;649;p6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6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55" name="Google Shape;655;p6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7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61" name="Google Shape;661;p7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5" name="Google Shape;165;p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7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73" name="Google Shape;673;p7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7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85" name="Google Shape;685;p7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7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93" name="Google Shape;693;p7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7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699" name="Google Shape;699;p7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7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05" name="Google Shape;705;p7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7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16" name="Google Shape;716;p7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7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22" name="Google Shape;722;p7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7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30" name="Google Shape;730;p7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7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43" name="Google Shape;743;p7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8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51" name="Google Shape;751;p8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1" name="Google Shape;171;p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8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59" name="Google Shape;759;p8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8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65" name="Google Shape;765;p8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8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71" name="Google Shape;771;p8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8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79" name="Google Shape;779;p8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8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86" name="Google Shape;786;p8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8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93" name="Google Shape;793;p8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8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99" name="Google Shape;799;p8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8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22" name="Google Shape;822;p8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8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30" name="Google Shape;830;p8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9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38" name="Google Shape;838;p9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7" name="Google Shape;177;p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91: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46" name="Google Shape;846;p9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92: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54" name="Google Shape;854;p9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93: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66" name="Google Shape;866;p9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94: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73" name="Google Shape;873;p9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95: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82" name="Google Shape;882;p9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96: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88" name="Google Shape;888;p96: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97: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894" name="Google Shape;894;p97: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98: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00" name="Google Shape;900;p9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99: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06" name="Google Shape;906;p99: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p100:notes"/>
          <p:cNvSpPr txBox="1">
            <a:spLocks noGrp="1"/>
          </p:cNvSpPr>
          <p:nvPr>
            <p:ph type="body" idx="1"/>
          </p:nvPr>
        </p:nvSpPr>
        <p:spPr>
          <a:xfrm>
            <a:off x="974725" y="4560887"/>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16" name="Google Shape;916;p100: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SzPts val="2380"/>
              <a:buNone/>
              <a:defRPr/>
            </a:lvl1pPr>
            <a:lvl2pPr lvl="1" algn="ctr">
              <a:spcBef>
                <a:spcPts val="480"/>
              </a:spcBef>
              <a:spcAft>
                <a:spcPts val="0"/>
              </a:spcAft>
              <a:buSzPts val="1800"/>
              <a:buNone/>
              <a:defRPr/>
            </a:lvl2pPr>
            <a:lvl3pPr lvl="2" algn="ctr">
              <a:spcBef>
                <a:spcPts val="400"/>
              </a:spcBef>
              <a:spcAft>
                <a:spcPts val="0"/>
              </a:spcAft>
              <a:buClr>
                <a:schemeClr val="dk1"/>
              </a:buClr>
              <a:buSzPts val="2000"/>
              <a:buFont typeface="Comic Sans MS"/>
              <a:buNone/>
              <a:defRPr/>
            </a:lvl3pPr>
            <a:lvl4pPr lvl="3" algn="ctr">
              <a:spcBef>
                <a:spcPts val="400"/>
              </a:spcBef>
              <a:spcAft>
                <a:spcPts val="0"/>
              </a:spcAft>
              <a:buClr>
                <a:schemeClr val="dk1"/>
              </a:buClr>
              <a:buSzPts val="2000"/>
              <a:buFont typeface="Times New Roman"/>
              <a:buNone/>
              <a:defRPr/>
            </a:lvl4pPr>
            <a:lvl5pPr lvl="4" algn="ctr">
              <a:spcBef>
                <a:spcPts val="400"/>
              </a:spcBef>
              <a:spcAft>
                <a:spcPts val="0"/>
              </a:spcAft>
              <a:buClr>
                <a:schemeClr val="dk1"/>
              </a:buClr>
              <a:buSzPts val="2000"/>
              <a:buFont typeface="Times New Roman"/>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a:endParaRPr/>
          </a:p>
        </p:txBody>
      </p:sp>
      <p:sp>
        <p:nvSpPr>
          <p:cNvPr id="18" name="Google Shape;18;p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01320" algn="l">
              <a:spcBef>
                <a:spcPts val="640"/>
              </a:spcBef>
              <a:spcAft>
                <a:spcPts val="0"/>
              </a:spcAft>
              <a:buSzPts val="2720"/>
              <a:buChar char="r"/>
              <a:defRPr sz="3200"/>
            </a:lvl1pPr>
            <a:lvl2pPr marL="914400" lvl="1" indent="-361950" algn="l">
              <a:spcBef>
                <a:spcPts val="560"/>
              </a:spcBef>
              <a:spcAft>
                <a:spcPts val="0"/>
              </a:spcAft>
              <a:buSzPts val="2100"/>
              <a:buChar char="❖"/>
              <a:defRPr sz="2800"/>
            </a:lvl2pPr>
            <a:lvl3pPr marL="1371600" lvl="2" indent="-381000" algn="l">
              <a:spcBef>
                <a:spcPts val="480"/>
              </a:spcBef>
              <a:spcAft>
                <a:spcPts val="0"/>
              </a:spcAft>
              <a:buClr>
                <a:schemeClr val="dk1"/>
              </a:buClr>
              <a:buSzPts val="2400"/>
              <a:buFont typeface="Comic Sans MS"/>
              <a:buChar char="•"/>
              <a:defRPr sz="2400"/>
            </a:lvl3pPr>
            <a:lvl4pPr marL="1828800" lvl="3" indent="-355600" algn="l">
              <a:spcBef>
                <a:spcPts val="400"/>
              </a:spcBef>
              <a:spcAft>
                <a:spcPts val="0"/>
              </a:spcAft>
              <a:buClr>
                <a:schemeClr val="dk1"/>
              </a:buClr>
              <a:buSzPts val="2000"/>
              <a:buFont typeface="Times New Roman"/>
              <a:buChar char="–"/>
              <a:defRPr sz="2000"/>
            </a:lvl4pPr>
            <a:lvl5pPr marL="2286000" lvl="4" indent="-355600" algn="l">
              <a:spcBef>
                <a:spcPts val="400"/>
              </a:spcBef>
              <a:spcAft>
                <a:spcPts val="0"/>
              </a:spcAft>
              <a:buClr>
                <a:schemeClr val="dk1"/>
              </a:buClr>
              <a:buSzPts val="2000"/>
              <a:buFont typeface="Times New Roman"/>
              <a:buChar char="»"/>
              <a:defRPr sz="2000"/>
            </a:lvl5pPr>
            <a:lvl6pPr marL="2743200" lvl="5" indent="-355600" algn="l">
              <a:spcBef>
                <a:spcPts val="400"/>
              </a:spcBef>
              <a:spcAft>
                <a:spcPts val="0"/>
              </a:spcAft>
              <a:buClr>
                <a:schemeClr val="dk1"/>
              </a:buClr>
              <a:buSzPts val="2000"/>
              <a:buFont typeface="Times New Roman"/>
              <a:buChar char="»"/>
              <a:defRPr sz="2000"/>
            </a:lvl6pPr>
            <a:lvl7pPr marL="3200400" lvl="6" indent="-355600" algn="l">
              <a:spcBef>
                <a:spcPts val="400"/>
              </a:spcBef>
              <a:spcAft>
                <a:spcPts val="0"/>
              </a:spcAft>
              <a:buClr>
                <a:schemeClr val="dk1"/>
              </a:buClr>
              <a:buSzPts val="2000"/>
              <a:buFont typeface="Times New Roman"/>
              <a:buChar char="»"/>
              <a:defRPr sz="2000"/>
            </a:lvl7pPr>
            <a:lvl8pPr marL="3657600" lvl="7" indent="-355600" algn="l">
              <a:spcBef>
                <a:spcPts val="400"/>
              </a:spcBef>
              <a:spcAft>
                <a:spcPts val="0"/>
              </a:spcAft>
              <a:buClr>
                <a:schemeClr val="dk1"/>
              </a:buClr>
              <a:buSzPts val="2000"/>
              <a:buFont typeface="Times New Roman"/>
              <a:buChar char="»"/>
              <a:defRPr sz="2000"/>
            </a:lvl8pPr>
            <a:lvl9pPr marL="4114800" lvl="8" indent="-355600" algn="l">
              <a:spcBef>
                <a:spcPts val="400"/>
              </a:spcBef>
              <a:spcAft>
                <a:spcPts val="0"/>
              </a:spcAft>
              <a:buClr>
                <a:schemeClr val="dk1"/>
              </a:buClr>
              <a:buSzPts val="2000"/>
              <a:buFont typeface="Times New Roman"/>
              <a:buChar char="»"/>
              <a:defRPr sz="2000"/>
            </a:lvl9pPr>
          </a:lstStyle>
          <a:p>
            <a:endParaRPr/>
          </a:p>
        </p:txBody>
      </p:sp>
      <p:sp>
        <p:nvSpPr>
          <p:cNvPr id="75" name="Google Shape;75;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190"/>
              <a:buNone/>
              <a:defRPr sz="1400"/>
            </a:lvl1pPr>
            <a:lvl2pPr marL="914400" lvl="1" indent="-228600" algn="l">
              <a:spcBef>
                <a:spcPts val="240"/>
              </a:spcBef>
              <a:spcAft>
                <a:spcPts val="0"/>
              </a:spcAft>
              <a:buSzPts val="900"/>
              <a:buNone/>
              <a:defRPr sz="1200"/>
            </a:lvl2pPr>
            <a:lvl3pPr marL="1371600" lvl="2" indent="-228600" algn="l">
              <a:spcBef>
                <a:spcPts val="200"/>
              </a:spcBef>
              <a:spcAft>
                <a:spcPts val="0"/>
              </a:spcAft>
              <a:buClr>
                <a:schemeClr val="dk1"/>
              </a:buClr>
              <a:buSzPts val="1000"/>
              <a:buFont typeface="Comic Sans MS"/>
              <a:buNone/>
              <a:defRPr sz="1000"/>
            </a:lvl3pPr>
            <a:lvl4pPr marL="1828800" lvl="3" indent="-228600" algn="l">
              <a:spcBef>
                <a:spcPts val="180"/>
              </a:spcBef>
              <a:spcAft>
                <a:spcPts val="0"/>
              </a:spcAft>
              <a:buClr>
                <a:schemeClr val="dk1"/>
              </a:buClr>
              <a:buSzPts val="900"/>
              <a:buFont typeface="Times New Roman"/>
              <a:buNone/>
              <a:defRPr sz="900"/>
            </a:lvl4pPr>
            <a:lvl5pPr marL="2286000" lvl="4" indent="-228600" algn="l">
              <a:spcBef>
                <a:spcPts val="180"/>
              </a:spcBef>
              <a:spcAft>
                <a:spcPts val="0"/>
              </a:spcAft>
              <a:buClr>
                <a:schemeClr val="dk1"/>
              </a:buClr>
              <a:buSzPts val="900"/>
              <a:buFont typeface="Times New Roman"/>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76" name="Google Shape;76;p1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040"/>
              <a:buNone/>
              <a:defRPr sz="2400" b="1"/>
            </a:lvl1pPr>
            <a:lvl2pPr marL="914400" lvl="1" indent="-228600" algn="l">
              <a:spcBef>
                <a:spcPts val="400"/>
              </a:spcBef>
              <a:spcAft>
                <a:spcPts val="0"/>
              </a:spcAft>
              <a:buSzPts val="1500"/>
              <a:buNone/>
              <a:defRPr sz="2000" b="1"/>
            </a:lvl2pPr>
            <a:lvl3pPr marL="1371600" lvl="2" indent="-228600" algn="l">
              <a:spcBef>
                <a:spcPts val="360"/>
              </a:spcBef>
              <a:spcAft>
                <a:spcPts val="0"/>
              </a:spcAft>
              <a:buClr>
                <a:schemeClr val="dk1"/>
              </a:buClr>
              <a:buSzPts val="1800"/>
              <a:buFont typeface="Comic Sans MS"/>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87" name="Google Shape;87;p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58140" algn="l">
              <a:spcBef>
                <a:spcPts val="480"/>
              </a:spcBef>
              <a:spcAft>
                <a:spcPts val="0"/>
              </a:spcAft>
              <a:buSzPts val="2040"/>
              <a:buChar char="r"/>
              <a:defRPr sz="2400"/>
            </a:lvl1pPr>
            <a:lvl2pPr marL="914400" lvl="1" indent="-323850" algn="l">
              <a:spcBef>
                <a:spcPts val="400"/>
              </a:spcBef>
              <a:spcAft>
                <a:spcPts val="0"/>
              </a:spcAft>
              <a:buSzPts val="1500"/>
              <a:buChar char="❖"/>
              <a:defRPr sz="2000"/>
            </a:lvl2pPr>
            <a:lvl3pPr marL="1371600" lvl="2" indent="-342900" algn="l">
              <a:spcBef>
                <a:spcPts val="360"/>
              </a:spcBef>
              <a:spcAft>
                <a:spcPts val="0"/>
              </a:spcAft>
              <a:buClr>
                <a:schemeClr val="dk1"/>
              </a:buClr>
              <a:buSzPts val="1800"/>
              <a:buFont typeface="Comic Sans MS"/>
              <a:buChar char="•"/>
              <a:defRPr sz="1800"/>
            </a:lvl3pPr>
            <a:lvl4pPr marL="1828800" lvl="3" indent="-330200" algn="l">
              <a:spcBef>
                <a:spcPts val="320"/>
              </a:spcBef>
              <a:spcAft>
                <a:spcPts val="0"/>
              </a:spcAft>
              <a:buClr>
                <a:schemeClr val="dk1"/>
              </a:buClr>
              <a:buSzPts val="1600"/>
              <a:buFont typeface="Times New Roman"/>
              <a:buChar char="–"/>
              <a:defRPr sz="1600"/>
            </a:lvl4pPr>
            <a:lvl5pPr marL="2286000" lvl="4" indent="-330200" algn="l">
              <a:spcBef>
                <a:spcPts val="320"/>
              </a:spcBef>
              <a:spcAft>
                <a:spcPts val="0"/>
              </a:spcAft>
              <a:buClr>
                <a:schemeClr val="dk1"/>
              </a:buClr>
              <a:buSzPts val="1600"/>
              <a:buFont typeface="Times New Roman"/>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88" name="Google Shape;88;p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040"/>
              <a:buNone/>
              <a:defRPr sz="2400" b="1"/>
            </a:lvl1pPr>
            <a:lvl2pPr marL="914400" lvl="1" indent="-228600" algn="l">
              <a:spcBef>
                <a:spcPts val="400"/>
              </a:spcBef>
              <a:spcAft>
                <a:spcPts val="0"/>
              </a:spcAft>
              <a:buSzPts val="1500"/>
              <a:buNone/>
              <a:defRPr sz="2000" b="1"/>
            </a:lvl2pPr>
            <a:lvl3pPr marL="1371600" lvl="2" indent="-228600" algn="l">
              <a:spcBef>
                <a:spcPts val="360"/>
              </a:spcBef>
              <a:spcAft>
                <a:spcPts val="0"/>
              </a:spcAft>
              <a:buClr>
                <a:schemeClr val="dk1"/>
              </a:buClr>
              <a:buSzPts val="1800"/>
              <a:buFont typeface="Comic Sans MS"/>
              <a:buNone/>
              <a:defRPr sz="1800" b="1"/>
            </a:lvl3pPr>
            <a:lvl4pPr marL="1828800" lvl="3" indent="-228600" algn="l">
              <a:spcBef>
                <a:spcPts val="320"/>
              </a:spcBef>
              <a:spcAft>
                <a:spcPts val="0"/>
              </a:spcAft>
              <a:buClr>
                <a:schemeClr val="dk1"/>
              </a:buClr>
              <a:buSzPts val="1600"/>
              <a:buFont typeface="Times New Roman"/>
              <a:buNone/>
              <a:defRPr sz="1600" b="1"/>
            </a:lvl4pPr>
            <a:lvl5pPr marL="2286000" lvl="4" indent="-228600" algn="l">
              <a:spcBef>
                <a:spcPts val="320"/>
              </a:spcBef>
              <a:spcAft>
                <a:spcPts val="0"/>
              </a:spcAft>
              <a:buClr>
                <a:schemeClr val="dk1"/>
              </a:buClr>
              <a:buSzPts val="1600"/>
              <a:buFont typeface="Times New Roman"/>
              <a:buNone/>
              <a:defRPr sz="1600" b="1"/>
            </a:lvl5pPr>
            <a:lvl6pPr marL="2743200" lvl="5" indent="-228600" algn="l">
              <a:spcBef>
                <a:spcPts val="320"/>
              </a:spcBef>
              <a:spcAft>
                <a:spcPts val="0"/>
              </a:spcAft>
              <a:buClr>
                <a:schemeClr val="dk1"/>
              </a:buClr>
              <a:buSzPts val="1600"/>
              <a:buFont typeface="Times New Roman"/>
              <a:buNone/>
              <a:defRPr sz="1600" b="1"/>
            </a:lvl6pPr>
            <a:lvl7pPr marL="3200400" lvl="6" indent="-228600" algn="l">
              <a:spcBef>
                <a:spcPts val="320"/>
              </a:spcBef>
              <a:spcAft>
                <a:spcPts val="0"/>
              </a:spcAft>
              <a:buClr>
                <a:schemeClr val="dk1"/>
              </a:buClr>
              <a:buSzPts val="1600"/>
              <a:buFont typeface="Times New Roman"/>
              <a:buNone/>
              <a:defRPr sz="1600" b="1"/>
            </a:lvl7pPr>
            <a:lvl8pPr marL="3657600" lvl="7" indent="-228600" algn="l">
              <a:spcBef>
                <a:spcPts val="320"/>
              </a:spcBef>
              <a:spcAft>
                <a:spcPts val="0"/>
              </a:spcAft>
              <a:buClr>
                <a:schemeClr val="dk1"/>
              </a:buClr>
              <a:buSzPts val="1600"/>
              <a:buFont typeface="Times New Roman"/>
              <a:buNone/>
              <a:defRPr sz="1600" b="1"/>
            </a:lvl8pPr>
            <a:lvl9pPr marL="4114800" lvl="8" indent="-228600" algn="l">
              <a:spcBef>
                <a:spcPts val="320"/>
              </a:spcBef>
              <a:spcAft>
                <a:spcPts val="0"/>
              </a:spcAft>
              <a:buClr>
                <a:schemeClr val="dk1"/>
              </a:buClr>
              <a:buSzPts val="1600"/>
              <a:buFont typeface="Times New Roman"/>
              <a:buNone/>
              <a:defRPr sz="1600" b="1"/>
            </a:lvl9pPr>
          </a:lstStyle>
          <a:p>
            <a:endParaRPr/>
          </a:p>
        </p:txBody>
      </p:sp>
      <p:sp>
        <p:nvSpPr>
          <p:cNvPr id="89" name="Google Shape;89;p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58140" algn="l">
              <a:spcBef>
                <a:spcPts val="480"/>
              </a:spcBef>
              <a:spcAft>
                <a:spcPts val="0"/>
              </a:spcAft>
              <a:buSzPts val="2040"/>
              <a:buChar char="r"/>
              <a:defRPr sz="2400"/>
            </a:lvl1pPr>
            <a:lvl2pPr marL="914400" lvl="1" indent="-323850" algn="l">
              <a:spcBef>
                <a:spcPts val="400"/>
              </a:spcBef>
              <a:spcAft>
                <a:spcPts val="0"/>
              </a:spcAft>
              <a:buSzPts val="1500"/>
              <a:buChar char="❖"/>
              <a:defRPr sz="2000"/>
            </a:lvl2pPr>
            <a:lvl3pPr marL="1371600" lvl="2" indent="-342900" algn="l">
              <a:spcBef>
                <a:spcPts val="360"/>
              </a:spcBef>
              <a:spcAft>
                <a:spcPts val="0"/>
              </a:spcAft>
              <a:buClr>
                <a:schemeClr val="dk1"/>
              </a:buClr>
              <a:buSzPts val="1800"/>
              <a:buFont typeface="Comic Sans MS"/>
              <a:buChar char="•"/>
              <a:defRPr sz="1800"/>
            </a:lvl3pPr>
            <a:lvl4pPr marL="1828800" lvl="3" indent="-330200" algn="l">
              <a:spcBef>
                <a:spcPts val="320"/>
              </a:spcBef>
              <a:spcAft>
                <a:spcPts val="0"/>
              </a:spcAft>
              <a:buClr>
                <a:schemeClr val="dk1"/>
              </a:buClr>
              <a:buSzPts val="1600"/>
              <a:buFont typeface="Times New Roman"/>
              <a:buChar char="–"/>
              <a:defRPr sz="1600"/>
            </a:lvl4pPr>
            <a:lvl5pPr marL="2286000" lvl="4" indent="-330200" algn="l">
              <a:spcBef>
                <a:spcPts val="320"/>
              </a:spcBef>
              <a:spcAft>
                <a:spcPts val="0"/>
              </a:spcAft>
              <a:buClr>
                <a:schemeClr val="dk1"/>
              </a:buClr>
              <a:buSzPts val="1600"/>
              <a:buFont typeface="Times New Roman"/>
              <a:buChar char="»"/>
              <a:defRPr sz="1600"/>
            </a:lvl5pPr>
            <a:lvl6pPr marL="2743200" lvl="5" indent="-330200" algn="l">
              <a:spcBef>
                <a:spcPts val="320"/>
              </a:spcBef>
              <a:spcAft>
                <a:spcPts val="0"/>
              </a:spcAft>
              <a:buClr>
                <a:schemeClr val="dk1"/>
              </a:buClr>
              <a:buSzPts val="1600"/>
              <a:buFont typeface="Times New Roman"/>
              <a:buChar char="»"/>
              <a:defRPr sz="1600"/>
            </a:lvl6pPr>
            <a:lvl7pPr marL="3200400" lvl="6" indent="-330200" algn="l">
              <a:spcBef>
                <a:spcPts val="320"/>
              </a:spcBef>
              <a:spcAft>
                <a:spcPts val="0"/>
              </a:spcAft>
              <a:buClr>
                <a:schemeClr val="dk1"/>
              </a:buClr>
              <a:buSzPts val="1600"/>
              <a:buFont typeface="Times New Roman"/>
              <a:buChar char="»"/>
              <a:defRPr sz="1600"/>
            </a:lvl7pPr>
            <a:lvl8pPr marL="3657600" lvl="7" indent="-330200" algn="l">
              <a:spcBef>
                <a:spcPts val="320"/>
              </a:spcBef>
              <a:spcAft>
                <a:spcPts val="0"/>
              </a:spcAft>
              <a:buClr>
                <a:schemeClr val="dk1"/>
              </a:buClr>
              <a:buSzPts val="1600"/>
              <a:buFont typeface="Times New Roman"/>
              <a:buChar char="»"/>
              <a:defRPr sz="1600"/>
            </a:lvl8pPr>
            <a:lvl9pPr marL="4114800" lvl="8" indent="-330200" algn="l">
              <a:spcBef>
                <a:spcPts val="320"/>
              </a:spcBef>
              <a:spcAft>
                <a:spcPts val="0"/>
              </a:spcAft>
              <a:buClr>
                <a:schemeClr val="dk1"/>
              </a:buClr>
              <a:buSzPts val="1600"/>
              <a:buFont typeface="Times New Roman"/>
              <a:buChar char="»"/>
              <a:defRPr sz="1600"/>
            </a:lvl9pPr>
          </a:lstStyle>
          <a:p>
            <a:endParaRPr/>
          </a:p>
        </p:txBody>
      </p:sp>
      <p:sp>
        <p:nvSpPr>
          <p:cNvPr id="90" name="Google Shape;90;p1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body" idx="1"/>
          </p:nvPr>
        </p:nvSpPr>
        <p:spPr>
          <a:xfrm>
            <a:off x="533400" y="1600200"/>
            <a:ext cx="3810000" cy="4648200"/>
          </a:xfrm>
          <a:prstGeom prst="rect">
            <a:avLst/>
          </a:prstGeom>
          <a:noFill/>
          <a:ln>
            <a:noFill/>
          </a:ln>
        </p:spPr>
        <p:txBody>
          <a:bodyPr spcFirstLastPara="1" wrap="square" lIns="91425" tIns="45700" rIns="91425" bIns="45700" anchor="t" anchorCtr="0">
            <a:noAutofit/>
          </a:bodyPr>
          <a:lstStyle>
            <a:lvl1pPr marL="457200" lvl="0" indent="-379730" algn="l">
              <a:spcBef>
                <a:spcPts val="560"/>
              </a:spcBef>
              <a:spcAft>
                <a:spcPts val="0"/>
              </a:spcAft>
              <a:buSzPts val="2380"/>
              <a:buChar char="r"/>
              <a:defRPr sz="2800"/>
            </a:lvl1pPr>
            <a:lvl2pPr marL="914400" lvl="1" indent="-342900" algn="l">
              <a:spcBef>
                <a:spcPts val="480"/>
              </a:spcBef>
              <a:spcAft>
                <a:spcPts val="0"/>
              </a:spcAft>
              <a:buSzPts val="1800"/>
              <a:buChar char="❖"/>
              <a:defRPr sz="2400"/>
            </a:lvl2pPr>
            <a:lvl3pPr marL="1371600" lvl="2" indent="-355600" algn="l">
              <a:spcBef>
                <a:spcPts val="400"/>
              </a:spcBef>
              <a:spcAft>
                <a:spcPts val="0"/>
              </a:spcAft>
              <a:buClr>
                <a:schemeClr val="dk1"/>
              </a:buClr>
              <a:buSzPts val="2000"/>
              <a:buFont typeface="Comic Sans MS"/>
              <a:buChar char="•"/>
              <a:defRPr sz="2000"/>
            </a:lvl3pPr>
            <a:lvl4pPr marL="1828800" lvl="3" indent="-342900" algn="l">
              <a:spcBef>
                <a:spcPts val="360"/>
              </a:spcBef>
              <a:spcAft>
                <a:spcPts val="0"/>
              </a:spcAft>
              <a:buClr>
                <a:schemeClr val="dk1"/>
              </a:buClr>
              <a:buSzPts val="1800"/>
              <a:buFont typeface="Times New Roman"/>
              <a:buChar char="–"/>
              <a:defRPr sz="1800"/>
            </a:lvl4pPr>
            <a:lvl5pPr marL="2286000" lvl="4" indent="-342900" algn="l">
              <a:spcBef>
                <a:spcPts val="360"/>
              </a:spcBef>
              <a:spcAft>
                <a:spcPts val="0"/>
              </a:spcAft>
              <a:buClr>
                <a:schemeClr val="dk1"/>
              </a:buClr>
              <a:buSzPts val="1800"/>
              <a:buFont typeface="Times New Roman"/>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96" name="Google Shape;96;p14"/>
          <p:cNvSpPr txBox="1">
            <a:spLocks noGrp="1"/>
          </p:cNvSpPr>
          <p:nvPr>
            <p:ph type="body" idx="2"/>
          </p:nvPr>
        </p:nvSpPr>
        <p:spPr>
          <a:xfrm>
            <a:off x="4495800" y="1600200"/>
            <a:ext cx="3810000" cy="4648200"/>
          </a:xfrm>
          <a:prstGeom prst="rect">
            <a:avLst/>
          </a:prstGeom>
          <a:noFill/>
          <a:ln>
            <a:noFill/>
          </a:ln>
        </p:spPr>
        <p:txBody>
          <a:bodyPr spcFirstLastPara="1" wrap="square" lIns="91425" tIns="45700" rIns="91425" bIns="45700" anchor="t" anchorCtr="0">
            <a:noAutofit/>
          </a:bodyPr>
          <a:lstStyle>
            <a:lvl1pPr marL="457200" lvl="0" indent="-379730" algn="l">
              <a:spcBef>
                <a:spcPts val="560"/>
              </a:spcBef>
              <a:spcAft>
                <a:spcPts val="0"/>
              </a:spcAft>
              <a:buSzPts val="2380"/>
              <a:buChar char="r"/>
              <a:defRPr sz="2800"/>
            </a:lvl1pPr>
            <a:lvl2pPr marL="914400" lvl="1" indent="-342900" algn="l">
              <a:spcBef>
                <a:spcPts val="480"/>
              </a:spcBef>
              <a:spcAft>
                <a:spcPts val="0"/>
              </a:spcAft>
              <a:buSzPts val="1800"/>
              <a:buChar char="❖"/>
              <a:defRPr sz="2400"/>
            </a:lvl2pPr>
            <a:lvl3pPr marL="1371600" lvl="2" indent="-355600" algn="l">
              <a:spcBef>
                <a:spcPts val="400"/>
              </a:spcBef>
              <a:spcAft>
                <a:spcPts val="0"/>
              </a:spcAft>
              <a:buClr>
                <a:schemeClr val="dk1"/>
              </a:buClr>
              <a:buSzPts val="2000"/>
              <a:buFont typeface="Comic Sans MS"/>
              <a:buChar char="•"/>
              <a:defRPr sz="2000"/>
            </a:lvl3pPr>
            <a:lvl4pPr marL="1828800" lvl="3" indent="-342900" algn="l">
              <a:spcBef>
                <a:spcPts val="360"/>
              </a:spcBef>
              <a:spcAft>
                <a:spcPts val="0"/>
              </a:spcAft>
              <a:buClr>
                <a:schemeClr val="dk1"/>
              </a:buClr>
              <a:buSzPts val="1800"/>
              <a:buFont typeface="Times New Roman"/>
              <a:buChar char="–"/>
              <a:defRPr sz="1800"/>
            </a:lvl4pPr>
            <a:lvl5pPr marL="2286000" lvl="4" indent="-342900" algn="l">
              <a:spcBef>
                <a:spcPts val="360"/>
              </a:spcBef>
              <a:spcAft>
                <a:spcPts val="0"/>
              </a:spcAft>
              <a:buClr>
                <a:schemeClr val="dk1"/>
              </a:buClr>
              <a:buSzPts val="1800"/>
              <a:buFont typeface="Times New Roman"/>
              <a:buChar char="»"/>
              <a:defRPr sz="1800"/>
            </a:lvl5pPr>
            <a:lvl6pPr marL="2743200" lvl="5" indent="-342900" algn="l">
              <a:spcBef>
                <a:spcPts val="360"/>
              </a:spcBef>
              <a:spcAft>
                <a:spcPts val="0"/>
              </a:spcAft>
              <a:buClr>
                <a:schemeClr val="dk1"/>
              </a:buClr>
              <a:buSzPts val="1800"/>
              <a:buFont typeface="Times New Roman"/>
              <a:buChar char="»"/>
              <a:defRPr sz="1800"/>
            </a:lvl6pPr>
            <a:lvl7pPr marL="3200400" lvl="6" indent="-342900" algn="l">
              <a:spcBef>
                <a:spcPts val="360"/>
              </a:spcBef>
              <a:spcAft>
                <a:spcPts val="0"/>
              </a:spcAft>
              <a:buClr>
                <a:schemeClr val="dk1"/>
              </a:buClr>
              <a:buSzPts val="1800"/>
              <a:buFont typeface="Times New Roman"/>
              <a:buChar char="»"/>
              <a:defRPr sz="1800"/>
            </a:lvl7pPr>
            <a:lvl8pPr marL="3657600" lvl="7" indent="-342900" algn="l">
              <a:spcBef>
                <a:spcPts val="360"/>
              </a:spcBef>
              <a:spcAft>
                <a:spcPts val="0"/>
              </a:spcAft>
              <a:buClr>
                <a:schemeClr val="dk1"/>
              </a:buClr>
              <a:buSzPts val="1800"/>
              <a:buFont typeface="Times New Roman"/>
              <a:buChar char="»"/>
              <a:defRPr sz="1800"/>
            </a:lvl8pPr>
            <a:lvl9pPr marL="4114800" lvl="8" indent="-342900" algn="l">
              <a:spcBef>
                <a:spcPts val="360"/>
              </a:spcBef>
              <a:spcAft>
                <a:spcPts val="0"/>
              </a:spcAft>
              <a:buClr>
                <a:schemeClr val="dk1"/>
              </a:buClr>
              <a:buSzPts val="1800"/>
              <a:buFont typeface="Times New Roman"/>
              <a:buChar char="»"/>
              <a:defRPr sz="1800"/>
            </a:lvl9pPr>
          </a:lstStyle>
          <a:p>
            <a:endParaRPr/>
          </a:p>
        </p:txBody>
      </p:sp>
      <p:sp>
        <p:nvSpPr>
          <p:cNvPr id="97" name="Google Shape;97;p1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700"/>
              <a:buNone/>
              <a:defRPr sz="2000"/>
            </a:lvl1pPr>
            <a:lvl2pPr marL="914400" lvl="1" indent="-228600" algn="l">
              <a:spcBef>
                <a:spcPts val="360"/>
              </a:spcBef>
              <a:spcAft>
                <a:spcPts val="0"/>
              </a:spcAft>
              <a:buSzPts val="1350"/>
              <a:buNone/>
              <a:defRPr sz="1800"/>
            </a:lvl2pPr>
            <a:lvl3pPr marL="1371600" lvl="2" indent="-228600" algn="l">
              <a:spcBef>
                <a:spcPts val="320"/>
              </a:spcBef>
              <a:spcAft>
                <a:spcPts val="0"/>
              </a:spcAft>
              <a:buClr>
                <a:schemeClr val="dk1"/>
              </a:buClr>
              <a:buSzPts val="1600"/>
              <a:buFont typeface="Comic Sans MS"/>
              <a:buNone/>
              <a:defRPr sz="1600"/>
            </a:lvl3pPr>
            <a:lvl4pPr marL="1828800" lvl="3" indent="-228600" algn="l">
              <a:spcBef>
                <a:spcPts val="280"/>
              </a:spcBef>
              <a:spcAft>
                <a:spcPts val="0"/>
              </a:spcAft>
              <a:buClr>
                <a:schemeClr val="dk1"/>
              </a:buClr>
              <a:buSzPts val="1400"/>
              <a:buFont typeface="Times New Roman"/>
              <a:buNone/>
              <a:defRPr sz="1400"/>
            </a:lvl4pPr>
            <a:lvl5pPr marL="2286000" lvl="4" indent="-228600" algn="l">
              <a:spcBef>
                <a:spcPts val="280"/>
              </a:spcBef>
              <a:spcAft>
                <a:spcPts val="0"/>
              </a:spcAft>
              <a:buClr>
                <a:schemeClr val="dk1"/>
              </a:buClr>
              <a:buSzPts val="1400"/>
              <a:buFont typeface="Times New Roman"/>
              <a:buNone/>
              <a:defRPr sz="1400"/>
            </a:lvl5pPr>
            <a:lvl6pPr marL="2743200" lvl="5" indent="-228600" algn="l">
              <a:spcBef>
                <a:spcPts val="280"/>
              </a:spcBef>
              <a:spcAft>
                <a:spcPts val="0"/>
              </a:spcAft>
              <a:buClr>
                <a:schemeClr val="dk1"/>
              </a:buClr>
              <a:buSzPts val="1400"/>
              <a:buFont typeface="Times New Roman"/>
              <a:buNone/>
              <a:defRPr sz="1400"/>
            </a:lvl6pPr>
            <a:lvl7pPr marL="3200400" lvl="6" indent="-228600" algn="l">
              <a:spcBef>
                <a:spcPts val="280"/>
              </a:spcBef>
              <a:spcAft>
                <a:spcPts val="0"/>
              </a:spcAft>
              <a:buClr>
                <a:schemeClr val="dk1"/>
              </a:buClr>
              <a:buSzPts val="1400"/>
              <a:buFont typeface="Times New Roman"/>
              <a:buNone/>
              <a:defRPr sz="1400"/>
            </a:lvl7pPr>
            <a:lvl8pPr marL="3657600" lvl="7" indent="-228600" algn="l">
              <a:spcBef>
                <a:spcPts val="280"/>
              </a:spcBef>
              <a:spcAft>
                <a:spcPts val="0"/>
              </a:spcAft>
              <a:buClr>
                <a:schemeClr val="dk1"/>
              </a:buClr>
              <a:buSzPts val="1400"/>
              <a:buFont typeface="Times New Roman"/>
              <a:buNone/>
              <a:defRPr sz="1400"/>
            </a:lvl8pPr>
            <a:lvl9pPr marL="4114800" lvl="8" indent="-228600" algn="l">
              <a:spcBef>
                <a:spcPts val="280"/>
              </a:spcBef>
              <a:spcAft>
                <a:spcPts val="0"/>
              </a:spcAft>
              <a:buClr>
                <a:schemeClr val="dk1"/>
              </a:buClr>
              <a:buSzPts val="1400"/>
              <a:buFont typeface="Times New Roman"/>
              <a:buNone/>
              <a:defRPr sz="1400"/>
            </a:lvl9pPr>
          </a:lstStyle>
          <a:p>
            <a:endParaRPr/>
          </a:p>
        </p:txBody>
      </p:sp>
      <p:sp>
        <p:nvSpPr>
          <p:cNvPr id="103" name="Google Shape;103;p1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5"/>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5"/>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6"/>
          <p:cNvSpPr txBox="1">
            <a:spLocks noGrp="1"/>
          </p:cNvSpPr>
          <p:nvPr>
            <p:ph type="body" idx="1"/>
          </p:nvPr>
        </p:nvSpPr>
        <p:spPr>
          <a:xfrm>
            <a:off x="533400" y="1600200"/>
            <a:ext cx="7772400" cy="46482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6"/>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6"/>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377666" y="427735"/>
            <a:ext cx="6797992" cy="171094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8"/>
          <p:cNvSpPr txBox="1">
            <a:spLocks noGrp="1"/>
          </p:cNvSpPr>
          <p:nvPr>
            <p:ph type="body" idx="1"/>
          </p:nvPr>
        </p:nvSpPr>
        <p:spPr>
          <a:xfrm>
            <a:off x="377666" y="2459482"/>
            <a:ext cx="6797992" cy="7057644"/>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18"/>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8"/>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OBJECT_OVER_TEX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533400" y="1600200"/>
            <a:ext cx="7772400" cy="22479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
          <p:cNvSpPr txBox="1">
            <a:spLocks noGrp="1"/>
          </p:cNvSpPr>
          <p:nvPr>
            <p:ph type="body" idx="2"/>
          </p:nvPr>
        </p:nvSpPr>
        <p:spPr>
          <a:xfrm>
            <a:off x="533400" y="4000500"/>
            <a:ext cx="7772400" cy="22479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and Chart" type="txAndChart">
  <p:cSld name="TEXT_AND_CHART">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533400" y="1600200"/>
            <a:ext cx="3810000" cy="46482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5"/>
          <p:cNvSpPr>
            <a:spLocks noGrp="1"/>
          </p:cNvSpPr>
          <p:nvPr>
            <p:ph type="chart" idx="2"/>
          </p:nvPr>
        </p:nvSpPr>
        <p:spPr>
          <a:xfrm>
            <a:off x="4495800" y="1600200"/>
            <a:ext cx="3810000" cy="4648200"/>
          </a:xfrm>
          <a:prstGeom prst="rect">
            <a:avLst/>
          </a:prstGeom>
          <a:noFill/>
          <a:ln>
            <a:noFill/>
          </a:ln>
        </p:spPr>
        <p:txBody>
          <a:bodyPr spcFirstLastPara="1" wrap="square" lIns="91425" tIns="45700" rIns="91425" bIns="45700" anchor="t" anchorCtr="0">
            <a:noAutofit/>
          </a:bodyPr>
          <a:lstStyle>
            <a:lvl1pPr marR="0" lvl="0" algn="l" rtl="0">
              <a:spcBef>
                <a:spcPts val="560"/>
              </a:spcBef>
              <a:spcAft>
                <a:spcPts val="0"/>
              </a:spcAft>
              <a:buClr>
                <a:schemeClr val="accent2"/>
              </a:buClr>
              <a:buSzPts val="2380"/>
              <a:buFont typeface="Arial"/>
              <a:buChar char="r"/>
              <a:defRPr sz="2800" b="0" i="0" u="none" strike="noStrike" cap="none">
                <a:solidFill>
                  <a:schemeClr val="dk1"/>
                </a:solidFill>
                <a:latin typeface="Comic Sans MS"/>
                <a:ea typeface="Comic Sans MS"/>
                <a:cs typeface="Comic Sans MS"/>
                <a:sym typeface="Comic Sans MS"/>
              </a:defRPr>
            </a:lvl1pPr>
            <a:lvl2pPr marR="0" lvl="1" algn="l" rtl="0">
              <a:spcBef>
                <a:spcPts val="480"/>
              </a:spcBef>
              <a:spcAft>
                <a:spcPts val="0"/>
              </a:spcAft>
              <a:buClr>
                <a:schemeClr val="accent2"/>
              </a:buClr>
              <a:buSzPts val="1800"/>
              <a:buFont typeface="Noto Sans Symbols"/>
              <a:buChar char="❖"/>
              <a:defRPr sz="2400" b="0" i="0" u="none" strike="noStrike" cap="none">
                <a:solidFill>
                  <a:schemeClr val="dk1"/>
                </a:solidFill>
                <a:latin typeface="Comic Sans MS"/>
                <a:ea typeface="Comic Sans MS"/>
                <a:cs typeface="Comic Sans MS"/>
                <a:sym typeface="Comic Sans MS"/>
              </a:defRPr>
            </a:lvl2pPr>
            <a:lvl3pPr marR="0" lvl="2"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3pPr>
            <a:lvl4pPr marR="0" lvl="3"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R="0" lvl="4"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R="0" lvl="5"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R="0" lvl="6"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R="0" lvl="7"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R="0" lvl="8"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6" name="Google Shape;36;p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533400" y="1600200"/>
            <a:ext cx="3810000" cy="46482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6"/>
          <p:cNvSpPr txBox="1">
            <a:spLocks noGrp="1"/>
          </p:cNvSpPr>
          <p:nvPr>
            <p:ph type="body" idx="2"/>
          </p:nvPr>
        </p:nvSpPr>
        <p:spPr>
          <a:xfrm>
            <a:off x="4495800" y="1600200"/>
            <a:ext cx="3810000" cy="46482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6"/>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Content and Text" type="objAndTx">
  <p:cSld name="OBJECT_AND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533400" y="1600200"/>
            <a:ext cx="3810000" cy="46482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7"/>
          <p:cNvSpPr txBox="1">
            <a:spLocks noGrp="1"/>
          </p:cNvSpPr>
          <p:nvPr>
            <p:ph type="body" idx="2"/>
          </p:nvPr>
        </p:nvSpPr>
        <p:spPr>
          <a:xfrm>
            <a:off x="4495800" y="1600200"/>
            <a:ext cx="3810000" cy="46482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rot="5400000">
            <a:off x="4324350" y="2266950"/>
            <a:ext cx="6019800" cy="1943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body" idx="1"/>
          </p:nvPr>
        </p:nvSpPr>
        <p:spPr>
          <a:xfrm rot="5400000">
            <a:off x="361950" y="400050"/>
            <a:ext cx="6019800" cy="56769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body" idx="1"/>
          </p:nvPr>
        </p:nvSpPr>
        <p:spPr>
          <a:xfrm rot="5400000">
            <a:off x="2095500" y="38100"/>
            <a:ext cx="4648200" cy="77724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r"/>
              <a:defRPr/>
            </a:lvl1pPr>
            <a:lvl2pPr marL="914400" lvl="1" indent="-314325" algn="l">
              <a:spcBef>
                <a:spcPts val="360"/>
              </a:spcBef>
              <a:spcAft>
                <a:spcPts val="0"/>
              </a:spcAft>
              <a:buSzPts val="135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190"/>
              <a:buNone/>
              <a:defRPr sz="1400"/>
            </a:lvl1pPr>
            <a:lvl2pPr marL="914400" lvl="1" indent="-228600" algn="l">
              <a:spcBef>
                <a:spcPts val="240"/>
              </a:spcBef>
              <a:spcAft>
                <a:spcPts val="0"/>
              </a:spcAft>
              <a:buSzPts val="900"/>
              <a:buNone/>
              <a:defRPr sz="1200"/>
            </a:lvl2pPr>
            <a:lvl3pPr marL="1371600" lvl="2" indent="-228600" algn="l">
              <a:spcBef>
                <a:spcPts val="200"/>
              </a:spcBef>
              <a:spcAft>
                <a:spcPts val="0"/>
              </a:spcAft>
              <a:buClr>
                <a:schemeClr val="dk1"/>
              </a:buClr>
              <a:buSzPts val="1000"/>
              <a:buFont typeface="Comic Sans MS"/>
              <a:buNone/>
              <a:defRPr sz="1000"/>
            </a:lvl3pPr>
            <a:lvl4pPr marL="1828800" lvl="3" indent="-228600" algn="l">
              <a:spcBef>
                <a:spcPts val="180"/>
              </a:spcBef>
              <a:spcAft>
                <a:spcPts val="0"/>
              </a:spcAft>
              <a:buClr>
                <a:schemeClr val="dk1"/>
              </a:buClr>
              <a:buSzPts val="900"/>
              <a:buFont typeface="Times New Roman"/>
              <a:buNone/>
              <a:defRPr sz="900"/>
            </a:lvl4pPr>
            <a:lvl5pPr marL="2286000" lvl="4" indent="-228600" algn="l">
              <a:spcBef>
                <a:spcPts val="180"/>
              </a:spcBef>
              <a:spcAft>
                <a:spcPts val="0"/>
              </a:spcAft>
              <a:buClr>
                <a:schemeClr val="dk1"/>
              </a:buClr>
              <a:buSzPts val="900"/>
              <a:buFont typeface="Times New Roman"/>
              <a:buNone/>
              <a:defRPr sz="900"/>
            </a:lvl5pPr>
            <a:lvl6pPr marL="2743200" lvl="5" indent="-228600" algn="l">
              <a:spcBef>
                <a:spcPts val="180"/>
              </a:spcBef>
              <a:spcAft>
                <a:spcPts val="0"/>
              </a:spcAft>
              <a:buClr>
                <a:schemeClr val="dk1"/>
              </a:buClr>
              <a:buSzPts val="900"/>
              <a:buFont typeface="Times New Roman"/>
              <a:buNone/>
              <a:defRPr sz="900"/>
            </a:lvl6pPr>
            <a:lvl7pPr marL="3200400" lvl="6" indent="-228600" algn="l">
              <a:spcBef>
                <a:spcPts val="180"/>
              </a:spcBef>
              <a:spcAft>
                <a:spcPts val="0"/>
              </a:spcAft>
              <a:buClr>
                <a:schemeClr val="dk1"/>
              </a:buClr>
              <a:buSzPts val="900"/>
              <a:buFont typeface="Times New Roman"/>
              <a:buNone/>
              <a:defRPr sz="900"/>
            </a:lvl7pPr>
            <a:lvl8pPr marL="3657600" lvl="7" indent="-228600" algn="l">
              <a:spcBef>
                <a:spcPts val="180"/>
              </a:spcBef>
              <a:spcAft>
                <a:spcPts val="0"/>
              </a:spcAft>
              <a:buClr>
                <a:schemeClr val="dk1"/>
              </a:buClr>
              <a:buSzPts val="900"/>
              <a:buFont typeface="Times New Roman"/>
              <a:buNone/>
              <a:defRPr sz="900"/>
            </a:lvl8pPr>
            <a:lvl9pPr marL="4114800" lvl="8" indent="-228600" algn="l">
              <a:spcBef>
                <a:spcPts val="180"/>
              </a:spcBef>
              <a:spcAft>
                <a:spcPts val="0"/>
              </a:spcAft>
              <a:buClr>
                <a:schemeClr val="dk1"/>
              </a:buClr>
              <a:buSzPts val="900"/>
              <a:buFont typeface="Times New Roman"/>
              <a:buNone/>
              <a:defRPr sz="900"/>
            </a:lvl9pPr>
          </a:lstStyle>
          <a:p>
            <a:endParaRPr/>
          </a:p>
        </p:txBody>
      </p:sp>
      <p:sp>
        <p:nvSpPr>
          <p:cNvPr id="69" name="Google Shape;69;p1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1pPr>
            <a:lvl2pPr marR="0" lvl="1"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2pPr>
            <a:lvl3pPr marR="0" lvl="2"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3pPr>
            <a:lvl4pPr marR="0" lvl="3"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4pPr>
            <a:lvl5pPr marR="0" lvl="4"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5pPr>
            <a:lvl6pPr marR="0" lvl="5"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6pPr>
            <a:lvl7pPr marR="0" lvl="6"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7pPr>
            <a:lvl8pPr marR="0" lvl="7"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8pPr>
            <a:lvl9pPr marR="0" lvl="8"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9pPr>
          </a:lstStyle>
          <a:p>
            <a:endParaRPr/>
          </a:p>
        </p:txBody>
      </p:sp>
      <p:sp>
        <p:nvSpPr>
          <p:cNvPr id="11" name="Google Shape;11;p1"/>
          <p:cNvSpPr txBox="1">
            <a:spLocks noGrp="1"/>
          </p:cNvSpPr>
          <p:nvPr>
            <p:ph type="body" idx="1"/>
          </p:nvPr>
        </p:nvSpPr>
        <p:spPr>
          <a:xfrm>
            <a:off x="533400" y="1600200"/>
            <a:ext cx="7772400" cy="4648200"/>
          </a:xfrm>
          <a:prstGeom prst="rect">
            <a:avLst/>
          </a:prstGeom>
          <a:noFill/>
          <a:ln>
            <a:noFill/>
          </a:ln>
        </p:spPr>
        <p:txBody>
          <a:bodyPr spcFirstLastPara="1" wrap="square" lIns="91425" tIns="45700" rIns="91425" bIns="45700" anchor="t" anchorCtr="0">
            <a:noAutofit/>
          </a:bodyPr>
          <a:lstStyle>
            <a:lvl1pPr marL="457200" marR="0" lvl="0" indent="-379730" algn="l" rtl="0">
              <a:spcBef>
                <a:spcPts val="560"/>
              </a:spcBef>
              <a:spcAft>
                <a:spcPts val="0"/>
              </a:spcAft>
              <a:buClr>
                <a:schemeClr val="accent2"/>
              </a:buClr>
              <a:buSzPts val="2380"/>
              <a:buFont typeface="Arial"/>
              <a:buChar char="r"/>
              <a:defRPr sz="2800" b="0" i="0" u="none" strike="noStrike" cap="none">
                <a:solidFill>
                  <a:schemeClr val="dk1"/>
                </a:solidFill>
                <a:latin typeface="Comic Sans MS"/>
                <a:ea typeface="Comic Sans MS"/>
                <a:cs typeface="Comic Sans MS"/>
                <a:sym typeface="Comic Sans MS"/>
              </a:defRPr>
            </a:lvl1pPr>
            <a:lvl2pPr marL="914400" marR="0" lvl="1" indent="-342900" algn="l" rtl="0">
              <a:spcBef>
                <a:spcPts val="480"/>
              </a:spcBef>
              <a:spcAft>
                <a:spcPts val="0"/>
              </a:spcAft>
              <a:buClr>
                <a:schemeClr val="accent2"/>
              </a:buClr>
              <a:buSzPts val="1800"/>
              <a:buFont typeface="Noto Sans Symbols"/>
              <a:buChar char="❖"/>
              <a:defRPr sz="2400" b="0" i="0" u="none" strike="noStrike" cap="none">
                <a:solidFill>
                  <a:schemeClr val="dk1"/>
                </a:solidFill>
                <a:latin typeface="Comic Sans MS"/>
                <a:ea typeface="Comic Sans MS"/>
                <a:cs typeface="Comic Sans MS"/>
                <a:sym typeface="Comic Sans MS"/>
              </a:defRPr>
            </a:lvl2pPr>
            <a:lvl3pPr marL="1371600" marR="0" lvl="2"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1pPr>
            <a:lvl2pPr marR="0" lvl="1"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2pPr>
            <a:lvl3pPr marR="0" lvl="2"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3pPr>
            <a:lvl4pPr marR="0" lvl="3"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4pPr>
            <a:lvl5pPr marR="0" lvl="4"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5pPr>
            <a:lvl6pPr marR="0" lvl="5"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6pPr>
            <a:lvl7pPr marR="0" lvl="6"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7pPr>
            <a:lvl8pPr marR="0" lvl="7"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8pPr>
            <a:lvl9pPr marR="0" lvl="8"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9pPr>
          </a:lstStyle>
          <a:p>
            <a:endParaRPr/>
          </a:p>
        </p:txBody>
      </p:sp>
      <p:sp>
        <p:nvSpPr>
          <p:cNvPr id="13" name="Google Shape;13;p1"/>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400" b="0" i="0" u="none" strike="noStrike" cap="none">
                <a:solidFill>
                  <a:schemeClr val="dk1"/>
                </a:solidFill>
                <a:latin typeface="Comic Sans MS"/>
                <a:ea typeface="Comic Sans MS"/>
                <a:cs typeface="Comic Sans MS"/>
                <a:sym typeface="Comic Sans MS"/>
              </a:defRPr>
            </a:lvl1pPr>
            <a:lvl2pPr marR="0" lvl="1"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2pPr>
            <a:lvl3pPr marR="0" lvl="2"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3pPr>
            <a:lvl4pPr marR="0" lvl="3"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4pPr>
            <a:lvl5pPr marR="0" lvl="4"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5pPr>
            <a:lvl6pPr marR="0" lvl="5"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6pPr>
            <a:lvl7pPr marR="0" lvl="6"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7pPr>
            <a:lvl8pPr marR="0" lvl="7"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8pPr>
            <a:lvl9pPr marR="0" lvl="8"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9pPr>
          </a:lstStyle>
          <a:p>
            <a:endParaRPr/>
          </a:p>
        </p:txBody>
      </p:sp>
      <p:sp>
        <p:nvSpPr>
          <p:cNvPr id="14" name="Google Shape;14;p1"/>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1pPr>
            <a:lvl2pPr marR="0" lvl="1"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2pPr>
            <a:lvl3pPr marR="0" lvl="2"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3pPr>
            <a:lvl4pPr marR="0" lvl="3"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4pPr>
            <a:lvl5pPr marR="0" lvl="4"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5pPr>
            <a:lvl6pPr marR="0" lvl="5"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6pPr>
            <a:lvl7pPr marR="0" lvl="6"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7pPr>
            <a:lvl8pPr marR="0" lvl="7"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8pPr>
            <a:lvl9pPr marR="0" lvl="8" algn="l" rtl="0">
              <a:spcBef>
                <a:spcPts val="0"/>
              </a:spcBef>
              <a:spcAft>
                <a:spcPts val="0"/>
              </a:spcAft>
              <a:buSzPts val="1400"/>
              <a:buNone/>
              <a:defRPr sz="4000" b="0" i="0" u="sng" strike="noStrike" cap="none">
                <a:solidFill>
                  <a:schemeClr val="accent2"/>
                </a:solidFill>
                <a:latin typeface="Comic Sans MS"/>
                <a:ea typeface="Comic Sans MS"/>
                <a:cs typeface="Comic Sans MS"/>
                <a:sym typeface="Comic Sans MS"/>
              </a:defRPr>
            </a:lvl9pPr>
          </a:lstStyle>
          <a:p>
            <a:endParaRPr/>
          </a:p>
        </p:txBody>
      </p:sp>
      <p:sp>
        <p:nvSpPr>
          <p:cNvPr id="114" name="Google Shape;114;p17"/>
          <p:cNvSpPr txBox="1">
            <a:spLocks noGrp="1"/>
          </p:cNvSpPr>
          <p:nvPr>
            <p:ph type="body" idx="1"/>
          </p:nvPr>
        </p:nvSpPr>
        <p:spPr>
          <a:xfrm>
            <a:off x="533400" y="1600200"/>
            <a:ext cx="7772400" cy="4648200"/>
          </a:xfrm>
          <a:prstGeom prst="rect">
            <a:avLst/>
          </a:prstGeom>
          <a:noFill/>
          <a:ln>
            <a:noFill/>
          </a:ln>
        </p:spPr>
        <p:txBody>
          <a:bodyPr spcFirstLastPara="1" wrap="square" lIns="91425" tIns="45700" rIns="91425" bIns="45700" anchor="t" anchorCtr="0">
            <a:noAutofit/>
          </a:bodyPr>
          <a:lstStyle>
            <a:lvl1pPr marL="457200" marR="0" lvl="0" indent="-379730" algn="l" rtl="0">
              <a:spcBef>
                <a:spcPts val="560"/>
              </a:spcBef>
              <a:spcAft>
                <a:spcPts val="0"/>
              </a:spcAft>
              <a:buClr>
                <a:schemeClr val="accent2"/>
              </a:buClr>
              <a:buSzPts val="2380"/>
              <a:buFont typeface="Arial"/>
              <a:buChar char="r"/>
              <a:defRPr sz="2800" b="0" i="0" u="none" strike="noStrike" cap="none">
                <a:solidFill>
                  <a:schemeClr val="dk1"/>
                </a:solidFill>
                <a:latin typeface="Comic Sans MS"/>
                <a:ea typeface="Comic Sans MS"/>
                <a:cs typeface="Comic Sans MS"/>
                <a:sym typeface="Comic Sans MS"/>
              </a:defRPr>
            </a:lvl1pPr>
            <a:lvl2pPr marL="914400" marR="0" lvl="1" indent="-342900" algn="l" rtl="0">
              <a:spcBef>
                <a:spcPts val="480"/>
              </a:spcBef>
              <a:spcAft>
                <a:spcPts val="0"/>
              </a:spcAft>
              <a:buClr>
                <a:schemeClr val="accent2"/>
              </a:buClr>
              <a:buSzPts val="1800"/>
              <a:buFont typeface="Noto Sans Symbols"/>
              <a:buChar char="❖"/>
              <a:defRPr sz="2400" b="0" i="0" u="none" strike="noStrike" cap="none">
                <a:solidFill>
                  <a:schemeClr val="dk1"/>
                </a:solidFill>
                <a:latin typeface="Comic Sans MS"/>
                <a:ea typeface="Comic Sans MS"/>
                <a:cs typeface="Comic Sans MS"/>
                <a:sym typeface="Comic Sans MS"/>
              </a:defRPr>
            </a:lvl2pPr>
            <a:lvl3pPr marL="1371600" marR="0" lvl="2" indent="-355600" algn="l" rtl="0">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3pPr>
            <a:lvl4pPr marL="1828800" marR="0" lvl="3"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15" name="Google Shape;115;p17"/>
          <p:cNvSpPr txBox="1">
            <a:spLocks noGrp="1"/>
          </p:cNvSpPr>
          <p:nvPr>
            <p:ph type="ftr" idx="11"/>
          </p:nvPr>
        </p:nvSpPr>
        <p:spPr>
          <a:xfrm>
            <a:off x="5410200" y="6400800"/>
            <a:ext cx="28956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1pPr>
            <a:lvl2pPr marR="0" lvl="1"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2pPr>
            <a:lvl3pPr marR="0" lvl="2"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3pPr>
            <a:lvl4pPr marR="0" lvl="3"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4pPr>
            <a:lvl5pPr marR="0" lvl="4"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5pPr>
            <a:lvl6pPr marR="0" lvl="5"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6pPr>
            <a:lvl7pPr marR="0" lvl="6"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7pPr>
            <a:lvl8pPr marR="0" lvl="7"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8pPr>
            <a:lvl9pPr marR="0" lvl="8"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9pPr>
          </a:lstStyle>
          <a:p>
            <a:endParaRPr/>
          </a:p>
        </p:txBody>
      </p:sp>
      <p:sp>
        <p:nvSpPr>
          <p:cNvPr id="116" name="Google Shape;116;p1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2pPr>
            <a:lvl3pPr marR="0" lvl="2"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3pPr>
            <a:lvl4pPr marR="0" lvl="3"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4pPr>
            <a:lvl5pPr marR="0" lvl="4"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5pPr>
            <a:lvl6pPr marR="0" lvl="5"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6pPr>
            <a:lvl7pPr marR="0" lvl="6"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7pPr>
            <a:lvl8pPr marR="0" lvl="7"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8pPr>
            <a:lvl9pPr marR="0" lvl="8" algn="l" rtl="0">
              <a:lnSpc>
                <a:spcPct val="100000"/>
              </a:lnSpc>
              <a:spcBef>
                <a:spcPts val="0"/>
              </a:spcBef>
              <a:spcAft>
                <a:spcPts val="0"/>
              </a:spcAft>
              <a:buSzPts val="1400"/>
              <a:buNone/>
              <a:defRPr sz="2400" b="0" i="0" u="none" strike="noStrike" cap="none">
                <a:solidFill>
                  <a:schemeClr val="dk1"/>
                </a:solidFill>
                <a:latin typeface="Comic Sans MS"/>
                <a:ea typeface="Comic Sans MS"/>
                <a:cs typeface="Comic Sans MS"/>
                <a:sym typeface="Comic Sans MS"/>
              </a:defRPr>
            </a:lvl9pPr>
          </a:lstStyle>
          <a:p>
            <a:endParaRPr/>
          </a:p>
        </p:txBody>
      </p:sp>
      <p:sp>
        <p:nvSpPr>
          <p:cNvPr id="117" name="Google Shape;117;p17"/>
          <p:cNvSpPr txBox="1">
            <a:spLocks noGrp="1"/>
          </p:cNvSpPr>
          <p:nvPr>
            <p:ph type="sldNum" idx="12"/>
          </p:nvPr>
        </p:nvSpPr>
        <p:spPr>
          <a:xfrm>
            <a:off x="8305800" y="6400800"/>
            <a:ext cx="4572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8.xml"/><Relationship Id="rId1" Type="http://schemas.openxmlformats.org/officeDocument/2006/relationships/slideLayout" Target="../slideLayouts/slideLayout16.xml"/><Relationship Id="rId5" Type="http://schemas.openxmlformats.org/officeDocument/2006/relationships/hyperlink" Target="https://en.wikipedia.org/wiki/Acknowledgement_(data_networks)" TargetMode="External"/><Relationship Id="rId4" Type="http://schemas.openxmlformats.org/officeDocument/2006/relationships/hyperlink" Target="https://en.wikipedia.org/wiki/Transmission_Control_Protocol"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9.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0.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1.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3.xml"/><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4.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5.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6.xml"/><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8.xml"/><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1.xml"/><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3.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15.xml"/><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16.xml"/><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8.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9.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1.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ctrTitle"/>
          </p:nvPr>
        </p:nvSpPr>
        <p:spPr>
          <a:xfrm>
            <a:off x="581025" y="1408112"/>
            <a:ext cx="7877175" cy="2192337"/>
          </a:xfrm>
          <a:prstGeom prst="rect">
            <a:avLst/>
          </a:prstGeom>
          <a:noFill/>
          <a:ln>
            <a:noFill/>
          </a:ln>
        </p:spPr>
        <p:txBody>
          <a:bodyPr spcFirstLastPara="1" wrap="square" lIns="90350" tIns="44275" rIns="90350" bIns="44275" anchor="b" anchorCtr="0">
            <a:noAutofit/>
          </a:bodyPr>
          <a:lstStyle/>
          <a:p>
            <a:pPr marL="0" lvl="0" indent="0" algn="ctr" rtl="0">
              <a:lnSpc>
                <a:spcPct val="89000"/>
              </a:lnSpc>
              <a:spcBef>
                <a:spcPts val="0"/>
              </a:spcBef>
              <a:spcAft>
                <a:spcPts val="0"/>
              </a:spcAft>
              <a:buClr>
                <a:schemeClr val="accent2"/>
              </a:buClr>
              <a:buSzPts val="4000"/>
              <a:buFont typeface="Times New Roman"/>
              <a:buNone/>
            </a:pPr>
            <a:r>
              <a:rPr lang="en-US" sz="4000" b="0" i="0" u="none">
                <a:solidFill>
                  <a:schemeClr val="accent2"/>
                </a:solidFill>
                <a:latin typeface="Times New Roman"/>
                <a:ea typeface="Times New Roman"/>
                <a:cs typeface="Times New Roman"/>
                <a:sym typeface="Times New Roman"/>
              </a:rPr>
              <a:t>Computer Networks &amp; IOT</a:t>
            </a:r>
            <a:br>
              <a:rPr lang="en-US" sz="4000" b="0" i="0" u="none">
                <a:solidFill>
                  <a:schemeClr val="accent2"/>
                </a:solidFill>
                <a:latin typeface="Times New Roman"/>
                <a:ea typeface="Times New Roman"/>
                <a:cs typeface="Times New Roman"/>
                <a:sym typeface="Times New Roman"/>
              </a:rPr>
            </a:br>
            <a:r>
              <a:rPr lang="en-US" sz="4000" b="0" i="0" u="none">
                <a:solidFill>
                  <a:schemeClr val="accent2"/>
                </a:solidFill>
                <a:latin typeface="Times New Roman"/>
                <a:ea typeface="Times New Roman"/>
                <a:cs typeface="Times New Roman"/>
                <a:sym typeface="Times New Roman"/>
              </a:rPr>
              <a:t>(18B11CS311)</a:t>
            </a:r>
            <a:br>
              <a:rPr lang="en-US" sz="4000" b="0" i="0" u="none">
                <a:solidFill>
                  <a:schemeClr val="accent2"/>
                </a:solidFill>
                <a:latin typeface="Times New Roman"/>
                <a:ea typeface="Times New Roman"/>
                <a:cs typeface="Times New Roman"/>
                <a:sym typeface="Times New Roman"/>
              </a:rPr>
            </a:br>
            <a:endParaRPr/>
          </a:p>
        </p:txBody>
      </p:sp>
      <p:sp>
        <p:nvSpPr>
          <p:cNvPr id="130" name="Google Shape;130;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380"/>
              <a:buNone/>
            </a:pPr>
            <a:r>
              <a:rPr lang="en-US" sz="2800" b="0" i="0" u="none">
                <a:solidFill>
                  <a:schemeClr val="dk1"/>
                </a:solidFill>
                <a:latin typeface="Comic Sans MS"/>
                <a:ea typeface="Comic Sans MS"/>
                <a:cs typeface="Comic Sans MS"/>
                <a:sym typeface="Comic Sans MS"/>
              </a:rPr>
              <a:t>Even Semester_2021</a:t>
            </a:r>
            <a:endParaRPr/>
          </a:p>
          <a:p>
            <a:pPr marL="0" lvl="0" indent="0" algn="ctr" rtl="0">
              <a:spcBef>
                <a:spcPts val="560"/>
              </a:spcBef>
              <a:spcAft>
                <a:spcPts val="0"/>
              </a:spcAft>
              <a:buSzPts val="2380"/>
              <a:buNone/>
            </a:pPr>
            <a:endParaRPr sz="2800" b="0" i="0" u="none">
              <a:solidFill>
                <a:schemeClr val="dk1"/>
              </a:solidFill>
              <a:latin typeface="Comic Sans MS"/>
              <a:ea typeface="Comic Sans MS"/>
              <a:cs typeface="Comic Sans MS"/>
              <a:sym typeface="Comic Sans MS"/>
            </a:endParaRPr>
          </a:p>
        </p:txBody>
      </p:sp>
      <p:sp>
        <p:nvSpPr>
          <p:cNvPr id="131" name="Google Shape;131;p19"/>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10</a:t>
            </a:fld>
            <a:endParaRPr/>
          </a:p>
        </p:txBody>
      </p:sp>
      <p:pic>
        <p:nvPicPr>
          <p:cNvPr id="186" name="Google Shape;186;p28"/>
          <p:cNvPicPr preferRelativeResize="0"/>
          <p:nvPr/>
        </p:nvPicPr>
        <p:blipFill rotWithShape="1">
          <a:blip r:embed="rId3">
            <a:alphaModFix/>
          </a:blip>
          <a:srcRect/>
          <a:stretch/>
        </p:blipFill>
        <p:spPr>
          <a:xfrm>
            <a:off x="558800" y="676275"/>
            <a:ext cx="7967662" cy="57562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17"/>
          <p:cNvSpPr txBox="1"/>
          <p:nvPr/>
        </p:nvSpPr>
        <p:spPr>
          <a:xfrm>
            <a:off x="-11112" y="-455612"/>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09" name="Google Shape;909;p117"/>
          <p:cNvSpPr txBox="1"/>
          <p:nvPr/>
        </p:nvSpPr>
        <p:spPr>
          <a:xfrm>
            <a:off x="642937" y="22225"/>
            <a:ext cx="4032250" cy="74612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Sliding Window?</a:t>
            </a:r>
            <a:endParaRPr/>
          </a:p>
        </p:txBody>
      </p:sp>
      <p:sp>
        <p:nvSpPr>
          <p:cNvPr id="910" name="Google Shape;910;p117"/>
          <p:cNvSpPr txBox="1"/>
          <p:nvPr/>
        </p:nvSpPr>
        <p:spPr>
          <a:xfrm>
            <a:off x="625475" y="887412"/>
            <a:ext cx="7607300" cy="1436687"/>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Window spans a portion of buffer containing bytes received</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from the process.</a:t>
            </a:r>
            <a:endParaRPr/>
          </a:p>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The bytes inside the window are that can be in transit, they</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can be sent without worrying about ack.</a:t>
            </a:r>
            <a:endParaRPr/>
          </a:p>
        </p:txBody>
      </p:sp>
      <p:sp>
        <p:nvSpPr>
          <p:cNvPr id="911" name="Google Shape;911;p117"/>
          <p:cNvSpPr txBox="1"/>
          <p:nvPr/>
        </p:nvSpPr>
        <p:spPr>
          <a:xfrm>
            <a:off x="625475" y="2443162"/>
            <a:ext cx="8099425" cy="2847975"/>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Windows has two walls: left and right.</a:t>
            </a:r>
            <a:r>
              <a:rPr lang="en-US" sz="1200" b="0" i="0" u="none">
                <a:solidFill>
                  <a:srgbClr val="000000"/>
                </a:solidFill>
                <a:latin typeface="Roboto"/>
                <a:ea typeface="Roboto"/>
                <a:cs typeface="Roboto"/>
                <a:sym typeface="Roboto"/>
              </a:rPr>
              <a:t> </a:t>
            </a:r>
            <a:r>
              <a:rPr lang="en-US" sz="2000" b="0" i="0" u="none">
                <a:solidFill>
                  <a:srgbClr val="000000"/>
                </a:solidFill>
                <a:latin typeface="Comic Sans MS"/>
                <a:ea typeface="Comic Sans MS"/>
                <a:cs typeface="Comic Sans MS"/>
                <a:sym typeface="Comic Sans MS"/>
              </a:rPr>
              <a:t>Congestion Window (cwnd) is a TCP state variable that limits the amount of data the </a:t>
            </a:r>
            <a:r>
              <a:rPr lang="en-US" sz="2000" b="0" i="0" u="sng">
                <a:solidFill>
                  <a:schemeClr val="hlink"/>
                </a:solidFill>
                <a:latin typeface="Comic Sans MS"/>
                <a:ea typeface="Comic Sans MS"/>
                <a:cs typeface="Comic Sans MS"/>
                <a:sym typeface="Comic Sans MS"/>
                <a:hlinkClick r:id="rId4"/>
              </a:rPr>
              <a:t>TCP</a:t>
            </a:r>
            <a:r>
              <a:rPr lang="en-US" sz="2000" b="0" i="0" u="none">
                <a:solidFill>
                  <a:srgbClr val="000000"/>
                </a:solidFill>
                <a:latin typeface="Comic Sans MS"/>
                <a:ea typeface="Comic Sans MS"/>
                <a:cs typeface="Comic Sans MS"/>
                <a:sym typeface="Comic Sans MS"/>
              </a:rPr>
              <a:t>Congestion Window (cwnd) is a TCP state variable that limits the amount of data the TCP can send into the network before receiving an </a:t>
            </a:r>
            <a:r>
              <a:rPr lang="en-US" sz="2000" b="0" i="0" u="sng">
                <a:solidFill>
                  <a:schemeClr val="hlink"/>
                </a:solidFill>
                <a:latin typeface="Comic Sans MS"/>
                <a:ea typeface="Comic Sans MS"/>
                <a:cs typeface="Comic Sans MS"/>
                <a:sym typeface="Comic Sans MS"/>
                <a:hlinkClick r:id="rId5"/>
              </a:rPr>
              <a:t>ACK</a:t>
            </a:r>
            <a:r>
              <a:rPr lang="en-US" sz="2000" b="0" i="0" u="none">
                <a:solidFill>
                  <a:srgbClr val="000000"/>
                </a:solidFill>
                <a:latin typeface="Comic Sans MS"/>
                <a:ea typeface="Comic Sans MS"/>
                <a:cs typeface="Comic Sans MS"/>
                <a:sym typeface="Comic Sans MS"/>
              </a:rPr>
              <a:t>. The Receiver Window (rwnd) is a variable that advertises the amount of data that the destination side can receive. Together, the two variables are used to regulate data flow in TCP connections, minimize congestion, and improve network performance. Windows can be: opened, closed and shrunk.</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Size of the window = min [rwnd, cwnd]</a:t>
            </a:r>
            <a:endParaRPr/>
          </a:p>
        </p:txBody>
      </p:sp>
      <p:sp>
        <p:nvSpPr>
          <p:cNvPr id="912" name="Google Shape;912;p117"/>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83</a:t>
            </a:r>
            <a:endParaRPr/>
          </a:p>
        </p:txBody>
      </p:sp>
      <p:sp>
        <p:nvSpPr>
          <p:cNvPr id="913" name="Google Shape;913;p117"/>
          <p:cNvSpPr txBox="1"/>
          <p:nvPr/>
        </p:nvSpPr>
        <p:spPr>
          <a:xfrm>
            <a:off x="419100" y="5553075"/>
            <a:ext cx="8131175" cy="1169987"/>
          </a:xfrm>
          <a:prstGeom prst="rect">
            <a:avLst/>
          </a:prstGeom>
          <a:noFill/>
          <a:ln>
            <a:noFill/>
          </a:ln>
        </p:spPr>
        <p:txBody>
          <a:bodyPr spcFirstLastPara="1" wrap="square" lIns="91425" tIns="45700" rIns="91425" bIns="45700" anchor="t" anchorCtr="0">
            <a:spAutoFit/>
          </a:bodyPr>
          <a:lstStyle/>
          <a:p>
            <a:pPr marL="0" marR="0" lvl="0" indent="0" algn="l" rtl="0">
              <a:lnSpc>
                <a:spcPct val="135000"/>
              </a:lnSpc>
              <a:spcBef>
                <a:spcPts val="0"/>
              </a:spcBef>
              <a:spcAft>
                <a:spcPts val="0"/>
              </a:spcAft>
              <a:buClr>
                <a:srgbClr val="3333CC"/>
              </a:buClr>
              <a:buSzPts val="2000"/>
              <a:buFont typeface="Noto Sans Symbols"/>
              <a:buNone/>
            </a:pPr>
            <a:r>
              <a:rPr lang="en-US" sz="2000" b="0" i="0" u="none">
                <a:solidFill>
                  <a:srgbClr val="3333CC"/>
                </a:solidFill>
                <a:latin typeface="Noto Sans Symbols"/>
                <a:ea typeface="Noto Sans Symbols"/>
                <a:cs typeface="Noto Sans Symbols"/>
                <a:sym typeface="Noto Sans Symbols"/>
              </a:rPr>
              <a:t>❒</a:t>
            </a:r>
            <a:r>
              <a:rPr lang="en-US" sz="20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Sliding window uses identification scheme based on size of window for keeping the track of transmitted and received segments. i.e. for modulus n 0 to n-1</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18"/>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19" name="Google Shape;919;p118"/>
          <p:cNvSpPr txBox="1"/>
          <p:nvPr/>
        </p:nvSpPr>
        <p:spPr>
          <a:xfrm>
            <a:off x="549275" y="449262"/>
            <a:ext cx="1785937" cy="377825"/>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B2B2B2"/>
              </a:buClr>
              <a:buSzPts val="2400"/>
              <a:buFont typeface="Algerian"/>
              <a:buNone/>
            </a:pPr>
            <a:r>
              <a:rPr lang="en-US" sz="2400" b="0" i="0" u="none">
                <a:solidFill>
                  <a:srgbClr val="B2B2B2"/>
                </a:solidFill>
                <a:latin typeface="Algerian"/>
                <a:ea typeface="Algerian"/>
                <a:cs typeface="Algerian"/>
                <a:sym typeface="Algerian"/>
              </a:rPr>
              <a:t>Questions:</a:t>
            </a:r>
            <a:endParaRPr/>
          </a:p>
        </p:txBody>
      </p:sp>
      <p:sp>
        <p:nvSpPr>
          <p:cNvPr id="920" name="Google Shape;920;p118"/>
          <p:cNvSpPr txBox="1"/>
          <p:nvPr/>
        </p:nvSpPr>
        <p:spPr>
          <a:xfrm>
            <a:off x="484187" y="1516062"/>
            <a:ext cx="8124825" cy="1108075"/>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What is the value of the receiver window (rwnd) for host A if the</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receiver, host B, has a buffer size of 5,000 bytes and 1,000 bytes</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of received and unprocessed data?</a:t>
            </a:r>
            <a:endParaRPr/>
          </a:p>
        </p:txBody>
      </p:sp>
      <p:sp>
        <p:nvSpPr>
          <p:cNvPr id="921" name="Google Shape;921;p118"/>
          <p:cNvSpPr txBox="1"/>
          <p:nvPr/>
        </p:nvSpPr>
        <p:spPr>
          <a:xfrm>
            <a:off x="3949700" y="4032250"/>
            <a:ext cx="1168400"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B2B2B2"/>
              </a:buClr>
              <a:buSzPts val="2400"/>
              <a:buFont typeface="Times New Roman"/>
              <a:buNone/>
            </a:pPr>
            <a:r>
              <a:rPr lang="en-US" sz="2400" b="0" i="1" u="none">
                <a:solidFill>
                  <a:srgbClr val="B2B2B2"/>
                </a:solidFill>
                <a:latin typeface="Times New Roman"/>
                <a:ea typeface="Times New Roman"/>
                <a:cs typeface="Times New Roman"/>
                <a:sym typeface="Times New Roman"/>
              </a:rPr>
              <a:t>Solution</a:t>
            </a:r>
            <a:endParaRPr/>
          </a:p>
        </p:txBody>
      </p:sp>
      <p:sp>
        <p:nvSpPr>
          <p:cNvPr id="922" name="Google Shape;922;p118"/>
          <p:cNvSpPr txBox="1"/>
          <p:nvPr/>
        </p:nvSpPr>
        <p:spPr>
          <a:xfrm>
            <a:off x="473075" y="4397375"/>
            <a:ext cx="8124825" cy="1108075"/>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The value of rwnd = 5,000 − 1,000 = 4,000. Host B can receive</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only 4,000 bytes of data before overflowing its buffer. Host B</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advertises this value in its next segment to A.</a:t>
            </a:r>
            <a:endParaRPr/>
          </a:p>
        </p:txBody>
      </p:sp>
      <p:sp>
        <p:nvSpPr>
          <p:cNvPr id="923" name="Google Shape;923;p118"/>
          <p:cNvSpPr txBox="1"/>
          <p:nvPr/>
        </p:nvSpPr>
        <p:spPr>
          <a:xfrm>
            <a:off x="7997825" y="6421437"/>
            <a:ext cx="369887"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84</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19"/>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29" name="Google Shape;929;p119"/>
          <p:cNvSpPr txBox="1"/>
          <p:nvPr/>
        </p:nvSpPr>
        <p:spPr>
          <a:xfrm>
            <a:off x="484187" y="1516062"/>
            <a:ext cx="8123237" cy="741362"/>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What is the size of the window for host A if the value of rwnd is</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3,000 bytes and the value of cwnd is 3,500 bytes?</a:t>
            </a:r>
            <a:endParaRPr/>
          </a:p>
        </p:txBody>
      </p:sp>
      <p:sp>
        <p:nvSpPr>
          <p:cNvPr id="930" name="Google Shape;930;p119"/>
          <p:cNvSpPr txBox="1"/>
          <p:nvPr/>
        </p:nvSpPr>
        <p:spPr>
          <a:xfrm>
            <a:off x="473075" y="4032250"/>
            <a:ext cx="8124825" cy="1108075"/>
          </a:xfrm>
          <a:prstGeom prst="rect">
            <a:avLst/>
          </a:prstGeom>
          <a:noFill/>
          <a:ln>
            <a:noFill/>
          </a:ln>
        </p:spPr>
        <p:txBody>
          <a:bodyPr spcFirstLastPara="1" wrap="square" lIns="0" tIns="0" rIns="0" bIns="0" anchor="t" anchorCtr="0">
            <a:spAutoFit/>
          </a:bodyPr>
          <a:lstStyle/>
          <a:p>
            <a:pPr marL="3476625" marR="0" lvl="0" indent="0" algn="l" rtl="0">
              <a:lnSpc>
                <a:spcPct val="108333"/>
              </a:lnSpc>
              <a:spcBef>
                <a:spcPts val="0"/>
              </a:spcBef>
              <a:spcAft>
                <a:spcPts val="0"/>
              </a:spcAft>
              <a:buClr>
                <a:srgbClr val="B2B2B2"/>
              </a:buClr>
              <a:buSzPts val="2400"/>
              <a:buFont typeface="Times New Roman"/>
              <a:buNone/>
            </a:pPr>
            <a:r>
              <a:rPr lang="en-US" sz="2400" b="0" i="1" u="none">
                <a:solidFill>
                  <a:srgbClr val="B2B2B2"/>
                </a:solidFill>
                <a:latin typeface="Times New Roman"/>
                <a:ea typeface="Times New Roman"/>
                <a:cs typeface="Times New Roman"/>
                <a:sym typeface="Times New Roman"/>
              </a:rPr>
              <a:t>Solution</a:t>
            </a:r>
            <a:endParaRPr/>
          </a:p>
          <a:p>
            <a:pPr marL="3476625"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The size of the window is the smaller of rwnd and cwnd, which is</a:t>
            </a:r>
            <a:endParaRPr/>
          </a:p>
          <a:p>
            <a:pPr marL="3476625"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3,000 bytes.</a:t>
            </a:r>
            <a:endParaRPr/>
          </a:p>
        </p:txBody>
      </p:sp>
      <p:sp>
        <p:nvSpPr>
          <p:cNvPr id="931" name="Google Shape;931;p119"/>
          <p:cNvSpPr txBox="1"/>
          <p:nvPr/>
        </p:nvSpPr>
        <p:spPr>
          <a:xfrm>
            <a:off x="7997825" y="6421437"/>
            <a:ext cx="369887"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85</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20"/>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37" name="Google Shape;937;p120"/>
          <p:cNvSpPr txBox="1"/>
          <p:nvPr/>
        </p:nvSpPr>
        <p:spPr>
          <a:xfrm>
            <a:off x="473075" y="525462"/>
            <a:ext cx="8135937" cy="3302000"/>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Figure below shows an unrealistic example of a sliding window.</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The sender has sent bytes up to 202. We assume that cwnd is 20</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(in reality this value is thousands of bytes). The receiver has sent</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an acknowledgment number of 200 with an rwnd of 9 bytes (in</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reality this value is thousands of bytes). The size of the sender</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window is the minimum of rwnd and cwnd or 9 bytes. Bytes 200</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to 202 are sent, but not acknowledged. Bytes 203 to 208 can be</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sent without worrying about acknowledgment. Bytes 209 and</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above cannot be sent.</a:t>
            </a:r>
            <a:endParaRPr/>
          </a:p>
        </p:txBody>
      </p:sp>
      <p:sp>
        <p:nvSpPr>
          <p:cNvPr id="938" name="Google Shape;938;p120"/>
          <p:cNvSpPr txBox="1"/>
          <p:nvPr/>
        </p:nvSpPr>
        <p:spPr>
          <a:xfrm>
            <a:off x="7997825" y="6421437"/>
            <a:ext cx="369887"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86</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121"/>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44" name="Google Shape;944;p121"/>
          <p:cNvSpPr txBox="1"/>
          <p:nvPr/>
        </p:nvSpPr>
        <p:spPr>
          <a:xfrm>
            <a:off x="484187" y="1516062"/>
            <a:ext cx="8124825" cy="1473200"/>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In previous Figure the server receives a packet with an</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acknowledgment value of 202 and an rwnd of 9. The host has</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already sent bytes 203, 204, and 205. The value of cwnd is still</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20. Show the new window.</a:t>
            </a:r>
            <a:endParaRPr/>
          </a:p>
        </p:txBody>
      </p:sp>
      <p:sp>
        <p:nvSpPr>
          <p:cNvPr id="945" name="Google Shape;945;p121"/>
          <p:cNvSpPr txBox="1"/>
          <p:nvPr/>
        </p:nvSpPr>
        <p:spPr>
          <a:xfrm>
            <a:off x="484187" y="3711575"/>
            <a:ext cx="1271587"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Solution:</a:t>
            </a:r>
            <a:endParaRPr/>
          </a:p>
        </p:txBody>
      </p:sp>
      <p:sp>
        <p:nvSpPr>
          <p:cNvPr id="946" name="Google Shape;946;p121"/>
          <p:cNvSpPr txBox="1"/>
          <p:nvPr/>
        </p:nvSpPr>
        <p:spPr>
          <a:xfrm>
            <a:off x="7997825" y="6421437"/>
            <a:ext cx="369887"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87</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22"/>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52" name="Google Shape;952;p122"/>
          <p:cNvSpPr txBox="1"/>
          <p:nvPr/>
        </p:nvSpPr>
        <p:spPr>
          <a:xfrm>
            <a:off x="625475" y="677862"/>
            <a:ext cx="7983537" cy="1473200"/>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Now In previous Figure the sender receives a packet with an</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acknowledgment value of 206 and an rwnd of 12. The host has</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not sent any new bytes. The value of cwnd is still 20. Show the</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new window.</a:t>
            </a:r>
            <a:endParaRPr/>
          </a:p>
        </p:txBody>
      </p:sp>
      <p:sp>
        <p:nvSpPr>
          <p:cNvPr id="953" name="Google Shape;953;p122"/>
          <p:cNvSpPr txBox="1"/>
          <p:nvPr/>
        </p:nvSpPr>
        <p:spPr>
          <a:xfrm>
            <a:off x="3949700" y="2506662"/>
            <a:ext cx="1168400"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B2B2B2"/>
              </a:buClr>
              <a:buSzPts val="2400"/>
              <a:buFont typeface="Times New Roman"/>
              <a:buNone/>
            </a:pPr>
            <a:r>
              <a:rPr lang="en-US" sz="2400" b="0" i="1" u="none">
                <a:solidFill>
                  <a:srgbClr val="B2B2B2"/>
                </a:solidFill>
                <a:latin typeface="Times New Roman"/>
                <a:ea typeface="Times New Roman"/>
                <a:cs typeface="Times New Roman"/>
                <a:sym typeface="Times New Roman"/>
              </a:rPr>
              <a:t>Solution</a:t>
            </a:r>
            <a:endParaRPr/>
          </a:p>
        </p:txBody>
      </p:sp>
      <p:sp>
        <p:nvSpPr>
          <p:cNvPr id="954" name="Google Shape;954;p122"/>
          <p:cNvSpPr txBox="1"/>
          <p:nvPr/>
        </p:nvSpPr>
        <p:spPr>
          <a:xfrm>
            <a:off x="473075" y="2873375"/>
            <a:ext cx="8124825" cy="1473200"/>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The value of rwnd is less than cwnd, so the size of the window is</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12. Figure below shows the new window. Note that the window</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has been opened from the right by 7 and closed from the left by</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4; the size of the window has increased.</a:t>
            </a:r>
            <a:endParaRPr/>
          </a:p>
        </p:txBody>
      </p:sp>
      <p:sp>
        <p:nvSpPr>
          <p:cNvPr id="955" name="Google Shape;955;p122"/>
          <p:cNvSpPr txBox="1"/>
          <p:nvPr/>
        </p:nvSpPr>
        <p:spPr>
          <a:xfrm>
            <a:off x="7997825" y="6421437"/>
            <a:ext cx="369887"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88</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23"/>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61" name="Google Shape;961;p123"/>
          <p:cNvSpPr txBox="1"/>
          <p:nvPr/>
        </p:nvSpPr>
        <p:spPr>
          <a:xfrm>
            <a:off x="473075" y="754062"/>
            <a:ext cx="8135937" cy="1473200"/>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In previous Figure the host receives a packet with an</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acknowledgment value of 210 and an rwnd of 5. The host has</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sent bytes 206, 207, 208, and 209. The value of cwnd is still 20.</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Show the new window.</a:t>
            </a:r>
            <a:endParaRPr/>
          </a:p>
        </p:txBody>
      </p:sp>
      <p:sp>
        <p:nvSpPr>
          <p:cNvPr id="962" name="Google Shape;962;p123"/>
          <p:cNvSpPr txBox="1"/>
          <p:nvPr/>
        </p:nvSpPr>
        <p:spPr>
          <a:xfrm>
            <a:off x="3949700" y="2354262"/>
            <a:ext cx="1168400"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B2B2B2"/>
              </a:buClr>
              <a:buSzPts val="2400"/>
              <a:buFont typeface="Times New Roman"/>
              <a:buNone/>
            </a:pPr>
            <a:r>
              <a:rPr lang="en-US" sz="2400" b="0" i="1" u="none">
                <a:solidFill>
                  <a:srgbClr val="B2B2B2"/>
                </a:solidFill>
                <a:latin typeface="Times New Roman"/>
                <a:ea typeface="Times New Roman"/>
                <a:cs typeface="Times New Roman"/>
                <a:sym typeface="Times New Roman"/>
              </a:rPr>
              <a:t>Solution</a:t>
            </a:r>
            <a:endParaRPr/>
          </a:p>
        </p:txBody>
      </p:sp>
      <p:sp>
        <p:nvSpPr>
          <p:cNvPr id="963" name="Google Shape;963;p123"/>
          <p:cNvSpPr txBox="1"/>
          <p:nvPr/>
        </p:nvSpPr>
        <p:spPr>
          <a:xfrm>
            <a:off x="473075" y="2720975"/>
            <a:ext cx="8124825" cy="1473200"/>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The value of rwnd is less than cwnd, so the size of the window is</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5. Figure below shows the situation. Note that this is a case not</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allowed by most implementations. Although the sender has not</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sent bytes 215 to 217, the receiver does not know this.</a:t>
            </a:r>
            <a:endParaRPr/>
          </a:p>
        </p:txBody>
      </p:sp>
      <p:sp>
        <p:nvSpPr>
          <p:cNvPr id="964" name="Google Shape;964;p123"/>
          <p:cNvSpPr txBox="1"/>
          <p:nvPr/>
        </p:nvSpPr>
        <p:spPr>
          <a:xfrm>
            <a:off x="7997825" y="6421437"/>
            <a:ext cx="369887"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89</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4"/>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70" name="Google Shape;970;p124"/>
          <p:cNvSpPr txBox="1"/>
          <p:nvPr/>
        </p:nvSpPr>
        <p:spPr>
          <a:xfrm>
            <a:off x="484187" y="754062"/>
            <a:ext cx="8124825" cy="741362"/>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How can the receiver avoid shrinking the window in the previous</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example?</a:t>
            </a:r>
            <a:endParaRPr/>
          </a:p>
        </p:txBody>
      </p:sp>
      <p:sp>
        <p:nvSpPr>
          <p:cNvPr id="971" name="Google Shape;971;p124"/>
          <p:cNvSpPr txBox="1"/>
          <p:nvPr/>
        </p:nvSpPr>
        <p:spPr>
          <a:xfrm>
            <a:off x="3949700" y="2373312"/>
            <a:ext cx="1169987"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B2B2B2"/>
              </a:buClr>
              <a:buSzPts val="2400"/>
              <a:buFont typeface="Times New Roman"/>
              <a:buNone/>
            </a:pPr>
            <a:r>
              <a:rPr lang="en-US" sz="2400" b="0" i="1" u="none">
                <a:solidFill>
                  <a:srgbClr val="B2B2B2"/>
                </a:solidFill>
                <a:latin typeface="Times New Roman"/>
                <a:ea typeface="Times New Roman"/>
                <a:cs typeface="Times New Roman"/>
                <a:sym typeface="Times New Roman"/>
              </a:rPr>
              <a:t>Solution</a:t>
            </a:r>
            <a:endParaRPr/>
          </a:p>
        </p:txBody>
      </p:sp>
      <p:sp>
        <p:nvSpPr>
          <p:cNvPr id="972" name="Google Shape;972;p124"/>
          <p:cNvSpPr txBox="1"/>
          <p:nvPr/>
        </p:nvSpPr>
        <p:spPr>
          <a:xfrm>
            <a:off x="473075" y="2740025"/>
            <a:ext cx="8124825" cy="1838325"/>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The receiver needs to keep track of the last acknowledgment</a:t>
            </a:r>
            <a:endParaRPr/>
          </a:p>
          <a:p>
            <a:pPr marL="0" marR="0" lvl="0" indent="0" algn="l" rtl="0">
              <a:lnSpc>
                <a:spcPct val="108333"/>
              </a:lnSpc>
              <a:spcBef>
                <a:spcPts val="1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number and the last rwnd. If we add the acknowledgment</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number to rwnd we get the byte number following the right wall.</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If we want to prevent the right wall from moving to the left</a:t>
            </a:r>
            <a:endParaRPr/>
          </a:p>
          <a:p>
            <a:pPr marL="0" marR="0" lvl="0" indent="0" algn="l" rtl="0">
              <a:lnSpc>
                <a:spcPct val="108333"/>
              </a:lnSpc>
              <a:spcBef>
                <a:spcPts val="200"/>
              </a:spcBef>
              <a:spcAft>
                <a:spcPts val="0"/>
              </a:spcAft>
              <a:buClr>
                <a:srgbClr val="000000"/>
              </a:buClr>
              <a:buSzPts val="2400"/>
              <a:buFont typeface="Times New Roman"/>
              <a:buNone/>
            </a:pPr>
            <a:r>
              <a:rPr lang="en-US" sz="2400" b="0" i="1" u="none">
                <a:solidFill>
                  <a:srgbClr val="000000"/>
                </a:solidFill>
                <a:latin typeface="Times New Roman"/>
                <a:ea typeface="Times New Roman"/>
                <a:cs typeface="Times New Roman"/>
                <a:sym typeface="Times New Roman"/>
              </a:rPr>
              <a:t>(shrinking), we must always have the following relationship.</a:t>
            </a:r>
            <a:endParaRPr/>
          </a:p>
        </p:txBody>
      </p:sp>
      <p:sp>
        <p:nvSpPr>
          <p:cNvPr id="973" name="Google Shape;973;p124"/>
          <p:cNvSpPr txBox="1"/>
          <p:nvPr/>
        </p:nvSpPr>
        <p:spPr>
          <a:xfrm>
            <a:off x="1865312" y="5099050"/>
            <a:ext cx="5491162"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D0D0D"/>
              </a:buClr>
              <a:buSzPts val="2400"/>
              <a:buFont typeface="Times New Roman"/>
              <a:buNone/>
            </a:pPr>
            <a:r>
              <a:rPr lang="en-US" sz="2400" b="1" i="1" u="none">
                <a:solidFill>
                  <a:srgbClr val="0D0D0D"/>
                </a:solidFill>
                <a:latin typeface="Times New Roman"/>
                <a:ea typeface="Times New Roman"/>
                <a:cs typeface="Times New Roman"/>
                <a:sym typeface="Times New Roman"/>
              </a:rPr>
              <a:t>new ack + new rwnd ≥ last ack + last rwnd</a:t>
            </a:r>
            <a:endParaRPr/>
          </a:p>
        </p:txBody>
      </p:sp>
      <p:sp>
        <p:nvSpPr>
          <p:cNvPr id="974" name="Google Shape;974;p124"/>
          <p:cNvSpPr txBox="1"/>
          <p:nvPr/>
        </p:nvSpPr>
        <p:spPr>
          <a:xfrm>
            <a:off x="4398962" y="5464175"/>
            <a:ext cx="423862"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D0D0D"/>
              </a:buClr>
              <a:buSzPts val="2400"/>
              <a:buFont typeface="Times New Roman"/>
              <a:buNone/>
            </a:pPr>
            <a:r>
              <a:rPr lang="en-US" sz="2400" b="1" i="1" u="none">
                <a:solidFill>
                  <a:srgbClr val="0D0D0D"/>
                </a:solidFill>
                <a:latin typeface="Times New Roman"/>
                <a:ea typeface="Times New Roman"/>
                <a:cs typeface="Times New Roman"/>
                <a:sym typeface="Times New Roman"/>
              </a:rPr>
              <a:t>or</a:t>
            </a:r>
            <a:endParaRPr/>
          </a:p>
        </p:txBody>
      </p:sp>
      <p:sp>
        <p:nvSpPr>
          <p:cNvPr id="975" name="Google Shape;975;p124"/>
          <p:cNvSpPr txBox="1"/>
          <p:nvPr/>
        </p:nvSpPr>
        <p:spPr>
          <a:xfrm>
            <a:off x="1755775" y="5830887"/>
            <a:ext cx="5707062"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D0D0D"/>
              </a:buClr>
              <a:buSzPts val="2400"/>
              <a:buFont typeface="Times New Roman"/>
              <a:buNone/>
            </a:pPr>
            <a:r>
              <a:rPr lang="en-US" sz="2400" b="1" i="1" u="none">
                <a:solidFill>
                  <a:srgbClr val="0D0D0D"/>
                </a:solidFill>
                <a:latin typeface="Times New Roman"/>
                <a:ea typeface="Times New Roman"/>
                <a:cs typeface="Times New Roman"/>
                <a:sym typeface="Times New Roman"/>
              </a:rPr>
              <a:t>new rwnd ≥ (last ack + last rwnd) − new ack</a:t>
            </a:r>
            <a:endParaRPr/>
          </a:p>
        </p:txBody>
      </p:sp>
      <p:sp>
        <p:nvSpPr>
          <p:cNvPr id="976" name="Google Shape;976;p124"/>
          <p:cNvSpPr txBox="1"/>
          <p:nvPr/>
        </p:nvSpPr>
        <p:spPr>
          <a:xfrm>
            <a:off x="7997825" y="6421437"/>
            <a:ext cx="369887"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90</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25"/>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82" name="Google Shape;982;p125"/>
          <p:cNvSpPr txBox="1"/>
          <p:nvPr/>
        </p:nvSpPr>
        <p:spPr>
          <a:xfrm>
            <a:off x="1654175" y="1223962"/>
            <a:ext cx="1168400" cy="544512"/>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3600"/>
              <a:buFont typeface="Times New Roman"/>
              <a:buNone/>
            </a:pPr>
            <a:r>
              <a:rPr lang="en-US" sz="3600" b="0" i="0" u="none">
                <a:solidFill>
                  <a:srgbClr val="000000"/>
                </a:solidFill>
                <a:latin typeface="Times New Roman"/>
                <a:ea typeface="Times New Roman"/>
                <a:cs typeface="Times New Roman"/>
                <a:sym typeface="Times New Roman"/>
              </a:rPr>
              <a:t>Note:</a:t>
            </a:r>
            <a:endParaRPr/>
          </a:p>
        </p:txBody>
      </p:sp>
      <p:sp>
        <p:nvSpPr>
          <p:cNvPr id="983" name="Google Shape;983;p125"/>
          <p:cNvSpPr txBox="1"/>
          <p:nvPr/>
        </p:nvSpPr>
        <p:spPr>
          <a:xfrm>
            <a:off x="1020762" y="2276475"/>
            <a:ext cx="7332662" cy="1641475"/>
          </a:xfrm>
          <a:prstGeom prst="rect">
            <a:avLst/>
          </a:prstGeom>
          <a:noFill/>
          <a:ln>
            <a:noFill/>
          </a:ln>
        </p:spPr>
        <p:txBody>
          <a:bodyPr spcFirstLastPara="1" wrap="square" lIns="0" tIns="0" rIns="0" bIns="0" anchor="t" anchorCtr="0">
            <a:spAutoFit/>
          </a:bodyPr>
          <a:lstStyle/>
          <a:p>
            <a:pPr marL="71437" marR="0" lvl="0" indent="0" algn="l" rtl="0">
              <a:lnSpc>
                <a:spcPct val="108333"/>
              </a:lnSpc>
              <a:spcBef>
                <a:spcPts val="0"/>
              </a:spcBef>
              <a:spcAft>
                <a:spcPts val="0"/>
              </a:spcAft>
              <a:buClr>
                <a:srgbClr val="000000"/>
              </a:buClr>
              <a:buSzPts val="3600"/>
              <a:buFont typeface="Times New Roman"/>
              <a:buNone/>
            </a:pPr>
            <a:r>
              <a:rPr lang="en-US" sz="3600" b="0" i="1" u="none">
                <a:solidFill>
                  <a:srgbClr val="000000"/>
                </a:solidFill>
                <a:latin typeface="Times New Roman"/>
                <a:ea typeface="Times New Roman"/>
                <a:cs typeface="Times New Roman"/>
                <a:sym typeface="Times New Roman"/>
              </a:rPr>
              <a:t>To avoid shrinking the sender window,</a:t>
            </a:r>
            <a:endParaRPr/>
          </a:p>
          <a:p>
            <a:pPr marL="71437" marR="0" lvl="0" indent="0" algn="l" rtl="0">
              <a:lnSpc>
                <a:spcPct val="108333"/>
              </a:lnSpc>
              <a:spcBef>
                <a:spcPts val="300"/>
              </a:spcBef>
              <a:spcAft>
                <a:spcPts val="0"/>
              </a:spcAft>
              <a:buClr>
                <a:srgbClr val="000000"/>
              </a:buClr>
              <a:buSzPts val="3600"/>
              <a:buFont typeface="Times New Roman"/>
              <a:buNone/>
            </a:pPr>
            <a:r>
              <a:rPr lang="en-US" sz="3600" b="0" i="1" u="none">
                <a:solidFill>
                  <a:srgbClr val="000000"/>
                </a:solidFill>
                <a:latin typeface="Times New Roman"/>
                <a:ea typeface="Times New Roman"/>
                <a:cs typeface="Times New Roman"/>
                <a:sym typeface="Times New Roman"/>
              </a:rPr>
              <a:t>the receiver must wait until more space</a:t>
            </a:r>
            <a:endParaRPr/>
          </a:p>
          <a:p>
            <a:pPr marL="71437" marR="0" lvl="0" indent="0" algn="l" rtl="0">
              <a:lnSpc>
                <a:spcPct val="108333"/>
              </a:lnSpc>
              <a:spcBef>
                <a:spcPts val="300"/>
              </a:spcBef>
              <a:spcAft>
                <a:spcPts val="0"/>
              </a:spcAft>
              <a:buClr>
                <a:srgbClr val="000000"/>
              </a:buClr>
              <a:buSzPts val="3600"/>
              <a:buFont typeface="Times New Roman"/>
              <a:buNone/>
            </a:pPr>
            <a:r>
              <a:rPr lang="en-US" sz="3600" b="0" i="1" u="none">
                <a:solidFill>
                  <a:srgbClr val="000000"/>
                </a:solidFill>
                <a:latin typeface="Times New Roman"/>
                <a:ea typeface="Times New Roman"/>
                <a:cs typeface="Times New Roman"/>
                <a:sym typeface="Times New Roman"/>
              </a:rPr>
              <a:t>is available in its buffer.</a:t>
            </a:r>
            <a:endParaRPr/>
          </a:p>
        </p:txBody>
      </p:sp>
      <p:sp>
        <p:nvSpPr>
          <p:cNvPr id="984" name="Google Shape;984;p125"/>
          <p:cNvSpPr txBox="1"/>
          <p:nvPr/>
        </p:nvSpPr>
        <p:spPr>
          <a:xfrm>
            <a:off x="8024812" y="6421437"/>
            <a:ext cx="341312"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91</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26"/>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90" name="Google Shape;990;p126"/>
          <p:cNvSpPr txBox="1"/>
          <p:nvPr/>
        </p:nvSpPr>
        <p:spPr>
          <a:xfrm>
            <a:off x="1844675" y="461962"/>
            <a:ext cx="1168400" cy="544512"/>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3600"/>
              <a:buFont typeface="Times New Roman"/>
              <a:buNone/>
            </a:pPr>
            <a:r>
              <a:rPr lang="en-US" sz="3600" b="0" i="0" u="none">
                <a:solidFill>
                  <a:srgbClr val="000000"/>
                </a:solidFill>
                <a:latin typeface="Times New Roman"/>
                <a:ea typeface="Times New Roman"/>
                <a:cs typeface="Times New Roman"/>
                <a:sym typeface="Times New Roman"/>
              </a:rPr>
              <a:t>Note:</a:t>
            </a:r>
            <a:endParaRPr/>
          </a:p>
        </p:txBody>
      </p:sp>
      <p:sp>
        <p:nvSpPr>
          <p:cNvPr id="991" name="Google Shape;991;p126"/>
          <p:cNvSpPr txBox="1"/>
          <p:nvPr/>
        </p:nvSpPr>
        <p:spPr>
          <a:xfrm>
            <a:off x="1014412" y="1597025"/>
            <a:ext cx="7118350" cy="488950"/>
          </a:xfrm>
          <a:prstGeom prst="rect">
            <a:avLst/>
          </a:prstGeom>
          <a:noFill/>
          <a:ln>
            <a:noFill/>
          </a:ln>
        </p:spPr>
        <p:txBody>
          <a:bodyPr spcFirstLastPara="1" wrap="square" lIns="0" tIns="0" rIns="0" bIns="0" anchor="t" anchorCtr="0">
            <a:spAutoFit/>
          </a:bodyPr>
          <a:lstStyle/>
          <a:p>
            <a:pPr marL="0" marR="0" lvl="0" indent="0" algn="l" rtl="0">
              <a:lnSpc>
                <a:spcPct val="109375"/>
              </a:lnSpc>
              <a:spcBef>
                <a:spcPts val="0"/>
              </a:spcBef>
              <a:spcAft>
                <a:spcPts val="0"/>
              </a:spcAft>
              <a:buClr>
                <a:srgbClr val="000000"/>
              </a:buClr>
              <a:buSzPts val="3200"/>
              <a:buFont typeface="Times New Roman"/>
              <a:buNone/>
            </a:pPr>
            <a:r>
              <a:rPr lang="en-US" sz="3200" b="0" i="1" u="none">
                <a:solidFill>
                  <a:srgbClr val="000000"/>
                </a:solidFill>
                <a:latin typeface="Times New Roman"/>
                <a:ea typeface="Times New Roman"/>
                <a:cs typeface="Times New Roman"/>
                <a:sym typeface="Times New Roman"/>
              </a:rPr>
              <a:t>Some points about TCP’s sliding windows:</a:t>
            </a:r>
            <a:endParaRPr/>
          </a:p>
        </p:txBody>
      </p:sp>
      <p:sp>
        <p:nvSpPr>
          <p:cNvPr id="992" name="Google Shape;992;p126"/>
          <p:cNvSpPr txBox="1"/>
          <p:nvPr/>
        </p:nvSpPr>
        <p:spPr>
          <a:xfrm>
            <a:off x="581025" y="2360612"/>
            <a:ext cx="7650162" cy="3663950"/>
          </a:xfrm>
          <a:prstGeom prst="rect">
            <a:avLst/>
          </a:prstGeom>
          <a:noFill/>
          <a:ln>
            <a:noFill/>
          </a:ln>
        </p:spPr>
        <p:txBody>
          <a:bodyPr spcFirstLastPara="1" wrap="square" lIns="0" tIns="0" rIns="0" bIns="0" anchor="t" anchorCtr="0">
            <a:spAutoFit/>
          </a:bodyPr>
          <a:lstStyle/>
          <a:p>
            <a:pPr marL="341312" marR="0" lvl="0" indent="0" algn="l" rtl="0">
              <a:lnSpc>
                <a:spcPct val="108333"/>
              </a:lnSpc>
              <a:spcBef>
                <a:spcPts val="0"/>
              </a:spcBef>
              <a:spcAft>
                <a:spcPts val="0"/>
              </a:spcAft>
              <a:buClr>
                <a:schemeClr val="dk1"/>
              </a:buClr>
              <a:buSzPts val="2400"/>
              <a:buFont typeface="MS Mincho"/>
              <a:buNone/>
            </a:pPr>
            <a:r>
              <a:rPr lang="en-US" sz="2400" b="0" i="0" u="none">
                <a:solidFill>
                  <a:schemeClr val="dk1"/>
                </a:solidFill>
                <a:latin typeface="MS Mincho"/>
                <a:ea typeface="MS Mincho"/>
                <a:cs typeface="MS Mincho"/>
                <a:sym typeface="MS Mincho"/>
              </a:rPr>
              <a:t>❏</a:t>
            </a:r>
            <a:r>
              <a:rPr lang="en-US" sz="2400" b="0" i="0" u="none">
                <a:solidFill>
                  <a:schemeClr val="dk1"/>
                </a:solidFill>
                <a:latin typeface="Times New Roman"/>
                <a:ea typeface="Times New Roman"/>
                <a:cs typeface="Times New Roman"/>
                <a:sym typeface="Times New Roman"/>
              </a:rPr>
              <a:t> </a:t>
            </a:r>
            <a:r>
              <a:rPr lang="en-US" sz="2400" b="0" i="1" u="none">
                <a:solidFill>
                  <a:schemeClr val="dk1"/>
                </a:solidFill>
                <a:latin typeface="Times New Roman"/>
                <a:ea typeface="Times New Roman"/>
                <a:cs typeface="Times New Roman"/>
                <a:sym typeface="Times New Roman"/>
              </a:rPr>
              <a:t>The size of the window is the lesser of rwnd and cwnd.</a:t>
            </a:r>
            <a:endParaRPr/>
          </a:p>
          <a:p>
            <a:pPr marL="341312" marR="0" lvl="0" indent="0" algn="l" rtl="0">
              <a:lnSpc>
                <a:spcPct val="108333"/>
              </a:lnSpc>
              <a:spcBef>
                <a:spcPts val="100"/>
              </a:spcBef>
              <a:spcAft>
                <a:spcPts val="0"/>
              </a:spcAft>
              <a:buClr>
                <a:schemeClr val="dk1"/>
              </a:buClr>
              <a:buSzPts val="2400"/>
              <a:buFont typeface="MS Mincho"/>
              <a:buNone/>
            </a:pPr>
            <a:r>
              <a:rPr lang="en-US" sz="2400" b="0" i="0" u="none">
                <a:solidFill>
                  <a:schemeClr val="dk1"/>
                </a:solidFill>
                <a:latin typeface="MS Mincho"/>
                <a:ea typeface="MS Mincho"/>
                <a:cs typeface="MS Mincho"/>
                <a:sym typeface="MS Mincho"/>
              </a:rPr>
              <a:t>❏</a:t>
            </a:r>
            <a:r>
              <a:rPr lang="en-US" sz="2400" b="0" i="0" u="none">
                <a:solidFill>
                  <a:schemeClr val="dk1"/>
                </a:solidFill>
                <a:latin typeface="Times New Roman"/>
                <a:ea typeface="Times New Roman"/>
                <a:cs typeface="Times New Roman"/>
                <a:sym typeface="Times New Roman"/>
              </a:rPr>
              <a:t> </a:t>
            </a:r>
            <a:r>
              <a:rPr lang="en-US" sz="2400" b="0" i="1" u="none">
                <a:solidFill>
                  <a:schemeClr val="dk1"/>
                </a:solidFill>
                <a:latin typeface="Times New Roman"/>
                <a:ea typeface="Times New Roman"/>
                <a:cs typeface="Times New Roman"/>
                <a:sym typeface="Times New Roman"/>
              </a:rPr>
              <a:t>The source does not have to send a full window’s</a:t>
            </a:r>
            <a:endParaRPr/>
          </a:p>
          <a:p>
            <a:pPr marL="341312" marR="0" lvl="0" indent="0" algn="l" rtl="0">
              <a:lnSpc>
                <a:spcPct val="108333"/>
              </a:lnSpc>
              <a:spcBef>
                <a:spcPts val="100"/>
              </a:spcBef>
              <a:spcAft>
                <a:spcPts val="0"/>
              </a:spcAft>
              <a:buClr>
                <a:schemeClr val="dk1"/>
              </a:buClr>
              <a:buSzPts val="2400"/>
              <a:buFont typeface="Times New Roman"/>
              <a:buNone/>
            </a:pPr>
            <a:r>
              <a:rPr lang="en-US" sz="2400" b="0" i="1" u="none">
                <a:solidFill>
                  <a:schemeClr val="dk1"/>
                </a:solidFill>
                <a:latin typeface="Times New Roman"/>
                <a:ea typeface="Times New Roman"/>
                <a:cs typeface="Times New Roman"/>
                <a:sym typeface="Times New Roman"/>
              </a:rPr>
              <a:t>worth of data.</a:t>
            </a:r>
            <a:endParaRPr/>
          </a:p>
          <a:p>
            <a:pPr marL="341312" marR="0" lvl="0" indent="0" algn="l" rtl="0">
              <a:lnSpc>
                <a:spcPct val="108333"/>
              </a:lnSpc>
              <a:spcBef>
                <a:spcPts val="200"/>
              </a:spcBef>
              <a:spcAft>
                <a:spcPts val="0"/>
              </a:spcAft>
              <a:buClr>
                <a:schemeClr val="dk1"/>
              </a:buClr>
              <a:buSzPts val="2400"/>
              <a:buFont typeface="MS Mincho"/>
              <a:buNone/>
            </a:pPr>
            <a:r>
              <a:rPr lang="en-US" sz="2400" b="0" i="0" u="none">
                <a:solidFill>
                  <a:schemeClr val="dk1"/>
                </a:solidFill>
                <a:latin typeface="MS Mincho"/>
                <a:ea typeface="MS Mincho"/>
                <a:cs typeface="MS Mincho"/>
                <a:sym typeface="MS Mincho"/>
              </a:rPr>
              <a:t>❏</a:t>
            </a:r>
            <a:r>
              <a:rPr lang="en-US" sz="2400" b="0" i="0" u="none">
                <a:solidFill>
                  <a:schemeClr val="dk1"/>
                </a:solidFill>
                <a:latin typeface="Times New Roman"/>
                <a:ea typeface="Times New Roman"/>
                <a:cs typeface="Times New Roman"/>
                <a:sym typeface="Times New Roman"/>
              </a:rPr>
              <a:t> </a:t>
            </a:r>
            <a:r>
              <a:rPr lang="en-US" sz="2400" b="0" i="1" u="none">
                <a:solidFill>
                  <a:schemeClr val="dk1"/>
                </a:solidFill>
                <a:latin typeface="Times New Roman"/>
                <a:ea typeface="Times New Roman"/>
                <a:cs typeface="Times New Roman"/>
                <a:sym typeface="Times New Roman"/>
              </a:rPr>
              <a:t>The window can be opened or closed by the receiver,</a:t>
            </a:r>
            <a:endParaRPr/>
          </a:p>
          <a:p>
            <a:pPr marL="341312" marR="0" lvl="0" indent="0" algn="l" rtl="0">
              <a:lnSpc>
                <a:spcPct val="108333"/>
              </a:lnSpc>
              <a:spcBef>
                <a:spcPts val="100"/>
              </a:spcBef>
              <a:spcAft>
                <a:spcPts val="0"/>
              </a:spcAft>
              <a:buClr>
                <a:schemeClr val="dk1"/>
              </a:buClr>
              <a:buSzPts val="2400"/>
              <a:buFont typeface="Times New Roman"/>
              <a:buNone/>
            </a:pPr>
            <a:r>
              <a:rPr lang="en-US" sz="2400" b="0" i="1" u="none">
                <a:solidFill>
                  <a:schemeClr val="dk1"/>
                </a:solidFill>
                <a:latin typeface="Times New Roman"/>
                <a:ea typeface="Times New Roman"/>
                <a:cs typeface="Times New Roman"/>
                <a:sym typeface="Times New Roman"/>
              </a:rPr>
              <a:t>but should not be shrunk.</a:t>
            </a:r>
            <a:endParaRPr/>
          </a:p>
          <a:p>
            <a:pPr marL="341312" marR="0" lvl="0" indent="0" algn="l" rtl="0">
              <a:lnSpc>
                <a:spcPct val="108333"/>
              </a:lnSpc>
              <a:spcBef>
                <a:spcPts val="200"/>
              </a:spcBef>
              <a:spcAft>
                <a:spcPts val="0"/>
              </a:spcAft>
              <a:buClr>
                <a:schemeClr val="dk1"/>
              </a:buClr>
              <a:buSzPts val="2400"/>
              <a:buFont typeface="MS Mincho"/>
              <a:buNone/>
            </a:pPr>
            <a:r>
              <a:rPr lang="en-US" sz="2400" b="0" i="0" u="none">
                <a:solidFill>
                  <a:schemeClr val="dk1"/>
                </a:solidFill>
                <a:latin typeface="MS Mincho"/>
                <a:ea typeface="MS Mincho"/>
                <a:cs typeface="MS Mincho"/>
                <a:sym typeface="MS Mincho"/>
              </a:rPr>
              <a:t>❏</a:t>
            </a:r>
            <a:r>
              <a:rPr lang="en-US" sz="2400" b="0" i="0" u="none">
                <a:solidFill>
                  <a:schemeClr val="dk1"/>
                </a:solidFill>
                <a:latin typeface="Times New Roman"/>
                <a:ea typeface="Times New Roman"/>
                <a:cs typeface="Times New Roman"/>
                <a:sym typeface="Times New Roman"/>
              </a:rPr>
              <a:t> </a:t>
            </a:r>
            <a:r>
              <a:rPr lang="en-US" sz="2400" b="0" i="1" u="none">
                <a:solidFill>
                  <a:schemeClr val="dk1"/>
                </a:solidFill>
                <a:latin typeface="Times New Roman"/>
                <a:ea typeface="Times New Roman"/>
                <a:cs typeface="Times New Roman"/>
                <a:sym typeface="Times New Roman"/>
              </a:rPr>
              <a:t>The destination can send an acknowledgment at any</a:t>
            </a:r>
            <a:endParaRPr/>
          </a:p>
          <a:p>
            <a:pPr marL="341312" marR="0" lvl="0" indent="0" algn="l" rtl="0">
              <a:lnSpc>
                <a:spcPct val="108333"/>
              </a:lnSpc>
              <a:spcBef>
                <a:spcPts val="100"/>
              </a:spcBef>
              <a:spcAft>
                <a:spcPts val="0"/>
              </a:spcAft>
              <a:buClr>
                <a:schemeClr val="dk1"/>
              </a:buClr>
              <a:buSzPts val="2400"/>
              <a:buFont typeface="Times New Roman"/>
              <a:buNone/>
            </a:pPr>
            <a:r>
              <a:rPr lang="en-US" sz="2400" b="0" i="1" u="none">
                <a:solidFill>
                  <a:schemeClr val="dk1"/>
                </a:solidFill>
                <a:latin typeface="Times New Roman"/>
                <a:ea typeface="Times New Roman"/>
                <a:cs typeface="Times New Roman"/>
                <a:sym typeface="Times New Roman"/>
              </a:rPr>
              <a:t>time as long as it does not result in a shrinking window.</a:t>
            </a:r>
            <a:endParaRPr/>
          </a:p>
          <a:p>
            <a:pPr marL="341312" marR="0" lvl="0" indent="0" algn="l" rtl="0">
              <a:lnSpc>
                <a:spcPct val="108333"/>
              </a:lnSpc>
              <a:spcBef>
                <a:spcPts val="200"/>
              </a:spcBef>
              <a:spcAft>
                <a:spcPts val="0"/>
              </a:spcAft>
              <a:buClr>
                <a:schemeClr val="dk1"/>
              </a:buClr>
              <a:buSzPts val="2400"/>
              <a:buFont typeface="MS Mincho"/>
              <a:buNone/>
            </a:pPr>
            <a:r>
              <a:rPr lang="en-US" sz="2400" b="0" i="0" u="none">
                <a:solidFill>
                  <a:schemeClr val="dk1"/>
                </a:solidFill>
                <a:latin typeface="MS Mincho"/>
                <a:ea typeface="MS Mincho"/>
                <a:cs typeface="MS Mincho"/>
                <a:sym typeface="MS Mincho"/>
              </a:rPr>
              <a:t>❏</a:t>
            </a:r>
            <a:r>
              <a:rPr lang="en-US" sz="2400" b="0" i="0" u="none">
                <a:solidFill>
                  <a:schemeClr val="dk1"/>
                </a:solidFill>
                <a:latin typeface="Times New Roman"/>
                <a:ea typeface="Times New Roman"/>
                <a:cs typeface="Times New Roman"/>
                <a:sym typeface="Times New Roman"/>
              </a:rPr>
              <a:t> </a:t>
            </a:r>
            <a:r>
              <a:rPr lang="en-US" sz="2400" b="0" i="1" u="none">
                <a:solidFill>
                  <a:schemeClr val="dk1"/>
                </a:solidFill>
                <a:latin typeface="Times New Roman"/>
                <a:ea typeface="Times New Roman"/>
                <a:cs typeface="Times New Roman"/>
                <a:sym typeface="Times New Roman"/>
              </a:rPr>
              <a:t>The receiver can temporarily shut down the window;</a:t>
            </a:r>
            <a:endParaRPr/>
          </a:p>
          <a:p>
            <a:pPr marL="341312" marR="0" lvl="0" indent="0" algn="l" rtl="0">
              <a:lnSpc>
                <a:spcPct val="108333"/>
              </a:lnSpc>
              <a:spcBef>
                <a:spcPts val="100"/>
              </a:spcBef>
              <a:spcAft>
                <a:spcPts val="0"/>
              </a:spcAft>
              <a:buClr>
                <a:schemeClr val="dk1"/>
              </a:buClr>
              <a:buSzPts val="2400"/>
              <a:buFont typeface="Times New Roman"/>
              <a:buNone/>
            </a:pPr>
            <a:r>
              <a:rPr lang="en-US" sz="2400" b="0" i="1" u="none">
                <a:solidFill>
                  <a:schemeClr val="dk1"/>
                </a:solidFill>
                <a:latin typeface="Times New Roman"/>
                <a:ea typeface="Times New Roman"/>
                <a:cs typeface="Times New Roman"/>
                <a:sym typeface="Times New Roman"/>
              </a:rPr>
              <a:t>the sender, however, can always send a segment of one</a:t>
            </a:r>
            <a:endParaRPr/>
          </a:p>
          <a:p>
            <a:pPr marL="341312" marR="0" lvl="0" indent="0" algn="l" rtl="0">
              <a:lnSpc>
                <a:spcPct val="108333"/>
              </a:lnSpc>
              <a:spcBef>
                <a:spcPts val="100"/>
              </a:spcBef>
              <a:spcAft>
                <a:spcPts val="0"/>
              </a:spcAft>
              <a:buClr>
                <a:schemeClr val="dk1"/>
              </a:buClr>
              <a:buSzPts val="2400"/>
              <a:buFont typeface="Times New Roman"/>
              <a:buNone/>
            </a:pPr>
            <a:r>
              <a:rPr lang="en-US" sz="2400" b="0" i="1" u="none">
                <a:solidFill>
                  <a:schemeClr val="dk1"/>
                </a:solidFill>
                <a:latin typeface="Times New Roman"/>
                <a:ea typeface="Times New Roman"/>
                <a:cs typeface="Times New Roman"/>
                <a:sym typeface="Times New Roman"/>
              </a:rPr>
              <a:t>byte after the window is shut down.</a:t>
            </a:r>
            <a:endParaRPr/>
          </a:p>
        </p:txBody>
      </p:sp>
      <p:sp>
        <p:nvSpPr>
          <p:cNvPr id="993" name="Google Shape;993;p126"/>
          <p:cNvSpPr txBox="1"/>
          <p:nvPr/>
        </p:nvSpPr>
        <p:spPr>
          <a:xfrm>
            <a:off x="7997825" y="6421437"/>
            <a:ext cx="369887"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92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11</a:t>
            </a:fld>
            <a:endParaRPr/>
          </a:p>
        </p:txBody>
      </p:sp>
      <p:pic>
        <p:nvPicPr>
          <p:cNvPr id="192" name="Google Shape;192;p29"/>
          <p:cNvPicPr preferRelativeResize="0"/>
          <p:nvPr/>
        </p:nvPicPr>
        <p:blipFill rotWithShape="1">
          <a:blip r:embed="rId3">
            <a:alphaModFix/>
          </a:blip>
          <a:srcRect/>
          <a:stretch/>
        </p:blipFill>
        <p:spPr>
          <a:xfrm>
            <a:off x="222250" y="407987"/>
            <a:ext cx="8477250" cy="588803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27"/>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999" name="Google Shape;999;p127"/>
          <p:cNvSpPr txBox="1"/>
          <p:nvPr/>
        </p:nvSpPr>
        <p:spPr>
          <a:xfrm>
            <a:off x="625475" y="523875"/>
            <a:ext cx="3455987" cy="533400"/>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Window shutdown</a:t>
            </a:r>
            <a:endParaRPr/>
          </a:p>
        </p:txBody>
      </p:sp>
      <p:sp>
        <p:nvSpPr>
          <p:cNvPr id="1000" name="Google Shape;1000;p127"/>
          <p:cNvSpPr txBox="1"/>
          <p:nvPr/>
        </p:nvSpPr>
        <p:spPr>
          <a:xfrm>
            <a:off x="625475" y="1036637"/>
            <a:ext cx="5397500" cy="155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Probing (to prevent deadlock)</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Silly Window syndrome</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Nagle’s Algorithm</a:t>
            </a:r>
            <a:endParaRPr/>
          </a:p>
        </p:txBody>
      </p:sp>
      <p:sp>
        <p:nvSpPr>
          <p:cNvPr id="1001" name="Google Shape;1001;p127"/>
          <p:cNvSpPr txBox="1"/>
          <p:nvPr/>
        </p:nvSpPr>
        <p:spPr>
          <a:xfrm>
            <a:off x="625475" y="2573337"/>
            <a:ext cx="2978150" cy="533400"/>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Clark’s solution</a:t>
            </a:r>
            <a:endParaRPr/>
          </a:p>
        </p:txBody>
      </p:sp>
      <p:sp>
        <p:nvSpPr>
          <p:cNvPr id="1002" name="Google Shape;1002;p127"/>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93</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28"/>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111</a:t>
            </a:fld>
            <a:endParaRPr/>
          </a:p>
        </p:txBody>
      </p:sp>
      <p:pic>
        <p:nvPicPr>
          <p:cNvPr id="1008" name="Google Shape;1008;p128"/>
          <p:cNvPicPr preferRelativeResize="0"/>
          <p:nvPr/>
        </p:nvPicPr>
        <p:blipFill rotWithShape="1">
          <a:blip r:embed="rId3">
            <a:alphaModFix/>
          </a:blip>
          <a:srcRect/>
          <a:stretch/>
        </p:blipFill>
        <p:spPr>
          <a:xfrm>
            <a:off x="471487" y="941387"/>
            <a:ext cx="8304212" cy="48545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29"/>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112</a:t>
            </a:fld>
            <a:endParaRPr/>
          </a:p>
        </p:txBody>
      </p:sp>
      <p:pic>
        <p:nvPicPr>
          <p:cNvPr id="1014" name="Google Shape;1014;p129"/>
          <p:cNvPicPr preferRelativeResize="0"/>
          <p:nvPr/>
        </p:nvPicPr>
        <p:blipFill rotWithShape="1">
          <a:blip r:embed="rId3">
            <a:alphaModFix/>
          </a:blip>
          <a:srcRect/>
          <a:stretch/>
        </p:blipFill>
        <p:spPr>
          <a:xfrm>
            <a:off x="430212" y="661987"/>
            <a:ext cx="8207375" cy="56197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130"/>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020" name="Google Shape;1020;p130"/>
          <p:cNvSpPr txBox="1"/>
          <p:nvPr/>
        </p:nvSpPr>
        <p:spPr>
          <a:xfrm>
            <a:off x="625475" y="387350"/>
            <a:ext cx="7348537" cy="39370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If the application program is faster than the network the</a:t>
            </a:r>
            <a:endParaRPr/>
          </a:p>
        </p:txBody>
      </p:sp>
      <p:sp>
        <p:nvSpPr>
          <p:cNvPr id="1021" name="Google Shape;1021;p130"/>
          <p:cNvSpPr txBox="1"/>
          <p:nvPr/>
        </p:nvSpPr>
        <p:spPr>
          <a:xfrm>
            <a:off x="968375" y="692150"/>
            <a:ext cx="546258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segments are larger(maximum size segment).</a:t>
            </a:r>
            <a:endParaRPr/>
          </a:p>
        </p:txBody>
      </p:sp>
      <p:sp>
        <p:nvSpPr>
          <p:cNvPr id="1022" name="Google Shape;1022;p130"/>
          <p:cNvSpPr txBox="1"/>
          <p:nvPr/>
        </p:nvSpPr>
        <p:spPr>
          <a:xfrm>
            <a:off x="431800" y="1057275"/>
            <a:ext cx="7594600" cy="1096962"/>
          </a:xfrm>
          <a:prstGeom prst="rect">
            <a:avLst/>
          </a:prstGeom>
          <a:noFill/>
          <a:ln>
            <a:noFill/>
          </a:ln>
        </p:spPr>
        <p:txBody>
          <a:bodyPr spcFirstLastPara="1" wrap="square" lIns="0" tIns="0" rIns="0" bIns="0" anchor="t" anchorCtr="0">
            <a:spAutoFit/>
          </a:bodyPr>
          <a:lstStyle/>
          <a:p>
            <a:pPr marL="34290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If the application program is slower than the network the</a:t>
            </a:r>
            <a:endParaRPr/>
          </a:p>
          <a:p>
            <a:pPr marL="342900"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segments are smaller(less than the maximum size segment</a:t>
            </a:r>
            <a:endParaRPr/>
          </a:p>
          <a:p>
            <a:pPr marL="342900"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size).</a:t>
            </a:r>
            <a:endParaRPr/>
          </a:p>
        </p:txBody>
      </p:sp>
      <p:sp>
        <p:nvSpPr>
          <p:cNvPr id="1023" name="Google Shape;1023;p130"/>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96</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31"/>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114</a:t>
            </a:fld>
            <a:endParaRPr/>
          </a:p>
        </p:txBody>
      </p:sp>
      <p:pic>
        <p:nvPicPr>
          <p:cNvPr id="1029" name="Google Shape;1029;p131"/>
          <p:cNvPicPr preferRelativeResize="0"/>
          <p:nvPr/>
        </p:nvPicPr>
        <p:blipFill rotWithShape="1">
          <a:blip r:embed="rId3">
            <a:alphaModFix/>
          </a:blip>
          <a:srcRect/>
          <a:stretch/>
        </p:blipFill>
        <p:spPr>
          <a:xfrm>
            <a:off x="328612" y="360362"/>
            <a:ext cx="8086725" cy="614521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32"/>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035" name="Google Shape;1035;p132"/>
          <p:cNvSpPr txBox="1"/>
          <p:nvPr/>
        </p:nvSpPr>
        <p:spPr>
          <a:xfrm>
            <a:off x="625475" y="417512"/>
            <a:ext cx="3294062"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2. Go-Back-N</a:t>
            </a:r>
            <a:endParaRPr/>
          </a:p>
        </p:txBody>
      </p:sp>
      <p:sp>
        <p:nvSpPr>
          <p:cNvPr id="1036" name="Google Shape;1036;p132"/>
          <p:cNvSpPr txBox="1"/>
          <p:nvPr/>
        </p:nvSpPr>
        <p:spPr>
          <a:xfrm>
            <a:off x="625475" y="1377950"/>
            <a:ext cx="7172325"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D0D0D"/>
                </a:solidFill>
                <a:latin typeface="Comic Sans MS"/>
                <a:ea typeface="Comic Sans MS"/>
                <a:cs typeface="Comic Sans MS"/>
                <a:sym typeface="Comic Sans MS"/>
              </a:rPr>
              <a:t>In Go-Back-N if one frame is lost or damaged all frames</a:t>
            </a:r>
            <a:endParaRPr/>
          </a:p>
        </p:txBody>
      </p:sp>
      <p:sp>
        <p:nvSpPr>
          <p:cNvPr id="1037" name="Google Shape;1037;p132"/>
          <p:cNvSpPr txBox="1"/>
          <p:nvPr/>
        </p:nvSpPr>
        <p:spPr>
          <a:xfrm>
            <a:off x="968375" y="1682750"/>
            <a:ext cx="712628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D0D0D"/>
              </a:buClr>
              <a:buSzPts val="2000"/>
              <a:buFont typeface="Comic Sans MS"/>
              <a:buNone/>
            </a:pPr>
            <a:r>
              <a:rPr lang="en-US" sz="2000" b="0" i="0" u="none">
                <a:solidFill>
                  <a:srgbClr val="0D0D0D"/>
                </a:solidFill>
                <a:latin typeface="Comic Sans MS"/>
                <a:ea typeface="Comic Sans MS"/>
                <a:cs typeface="Comic Sans MS"/>
                <a:sym typeface="Comic Sans MS"/>
              </a:rPr>
              <a:t>sent since the last frame acknowledged are retransmitted.</a:t>
            </a:r>
            <a:endParaRPr/>
          </a:p>
        </p:txBody>
      </p:sp>
      <p:sp>
        <p:nvSpPr>
          <p:cNvPr id="1038" name="Google Shape;1038;p132"/>
          <p:cNvSpPr txBox="1"/>
          <p:nvPr/>
        </p:nvSpPr>
        <p:spPr>
          <a:xfrm>
            <a:off x="625475" y="2049462"/>
            <a:ext cx="753268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D0D0D"/>
                </a:solidFill>
                <a:latin typeface="Comic Sans MS"/>
                <a:ea typeface="Comic Sans MS"/>
                <a:cs typeface="Comic Sans MS"/>
                <a:sym typeface="Comic Sans MS"/>
              </a:rPr>
              <a:t>Sending device keeps copies of all transmitted frames until</a:t>
            </a:r>
            <a:endParaRPr/>
          </a:p>
        </p:txBody>
      </p:sp>
      <p:sp>
        <p:nvSpPr>
          <p:cNvPr id="1039" name="Google Shape;1039;p132"/>
          <p:cNvSpPr txBox="1"/>
          <p:nvPr/>
        </p:nvSpPr>
        <p:spPr>
          <a:xfrm>
            <a:off x="968375" y="2354262"/>
            <a:ext cx="370363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D0D0D"/>
              </a:buClr>
              <a:buSzPts val="2000"/>
              <a:buFont typeface="Comic Sans MS"/>
              <a:buNone/>
            </a:pPr>
            <a:r>
              <a:rPr lang="en-US" sz="2000" b="0" i="0" u="none">
                <a:solidFill>
                  <a:srgbClr val="0D0D0D"/>
                </a:solidFill>
                <a:latin typeface="Comic Sans MS"/>
                <a:ea typeface="Comic Sans MS"/>
                <a:cs typeface="Comic Sans MS"/>
                <a:sym typeface="Comic Sans MS"/>
              </a:rPr>
              <a:t>they have been acknowledged.</a:t>
            </a:r>
            <a:endParaRPr/>
          </a:p>
        </p:txBody>
      </p:sp>
      <p:sp>
        <p:nvSpPr>
          <p:cNvPr id="1040" name="Google Shape;1040;p132"/>
          <p:cNvSpPr txBox="1"/>
          <p:nvPr/>
        </p:nvSpPr>
        <p:spPr>
          <a:xfrm>
            <a:off x="625475" y="2719387"/>
            <a:ext cx="7192962" cy="758825"/>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D0D0D"/>
                </a:solidFill>
                <a:latin typeface="Comic Sans MS"/>
                <a:ea typeface="Comic Sans MS"/>
                <a:cs typeface="Comic Sans MS"/>
                <a:sym typeface="Comic Sans MS"/>
              </a:rPr>
              <a:t>Sending device is equipped with the timer.</a:t>
            </a:r>
            <a:endParaRPr/>
          </a:p>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D0D0D"/>
                </a:solidFill>
                <a:latin typeface="Comic Sans MS"/>
                <a:ea typeface="Comic Sans MS"/>
                <a:cs typeface="Comic Sans MS"/>
                <a:sym typeface="Comic Sans MS"/>
              </a:rPr>
              <a:t>Both ACK and NAK must be numbered for identification.</a:t>
            </a:r>
            <a:endParaRPr/>
          </a:p>
        </p:txBody>
      </p:sp>
      <p:sp>
        <p:nvSpPr>
          <p:cNvPr id="1041" name="Google Shape;1041;p132"/>
          <p:cNvSpPr txBox="1"/>
          <p:nvPr/>
        </p:nvSpPr>
        <p:spPr>
          <a:xfrm>
            <a:off x="625475" y="3451225"/>
            <a:ext cx="710723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D0D0D"/>
                </a:solidFill>
                <a:latin typeface="Comic Sans MS"/>
                <a:ea typeface="Comic Sans MS"/>
                <a:cs typeface="Comic Sans MS"/>
                <a:sym typeface="Comic Sans MS"/>
              </a:rPr>
              <a:t>On timeout, send all packets previously sent but not yet</a:t>
            </a:r>
            <a:endParaRPr/>
          </a:p>
        </p:txBody>
      </p:sp>
      <p:sp>
        <p:nvSpPr>
          <p:cNvPr id="1042" name="Google Shape;1042;p132"/>
          <p:cNvSpPr txBox="1"/>
          <p:nvPr/>
        </p:nvSpPr>
        <p:spPr>
          <a:xfrm>
            <a:off x="968375" y="3756025"/>
            <a:ext cx="1000125"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D0D0D"/>
              </a:buClr>
              <a:buSzPts val="2000"/>
              <a:buFont typeface="Comic Sans MS"/>
              <a:buNone/>
            </a:pPr>
            <a:r>
              <a:rPr lang="en-US" sz="2000" b="0" i="0" u="none">
                <a:solidFill>
                  <a:srgbClr val="0D0D0D"/>
                </a:solidFill>
                <a:latin typeface="Comic Sans MS"/>
                <a:ea typeface="Comic Sans MS"/>
                <a:cs typeface="Comic Sans MS"/>
                <a:sym typeface="Comic Sans MS"/>
              </a:rPr>
              <a:t>ACKed.</a:t>
            </a:r>
            <a:endParaRPr/>
          </a:p>
        </p:txBody>
      </p:sp>
      <p:sp>
        <p:nvSpPr>
          <p:cNvPr id="1043" name="Google Shape;1043;p132"/>
          <p:cNvSpPr txBox="1"/>
          <p:nvPr/>
        </p:nvSpPr>
        <p:spPr>
          <a:xfrm>
            <a:off x="625475" y="4121150"/>
            <a:ext cx="7658100"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D0D0D"/>
                </a:solidFill>
                <a:latin typeface="Comic Sans MS"/>
                <a:ea typeface="Comic Sans MS"/>
                <a:cs typeface="Comic Sans MS"/>
                <a:sym typeface="Comic Sans MS"/>
              </a:rPr>
              <a:t>Uses a single timer – represents the oldest transmitted, but</a:t>
            </a:r>
            <a:endParaRPr/>
          </a:p>
        </p:txBody>
      </p:sp>
      <p:sp>
        <p:nvSpPr>
          <p:cNvPr id="1044" name="Google Shape;1044;p132"/>
          <p:cNvSpPr txBox="1"/>
          <p:nvPr/>
        </p:nvSpPr>
        <p:spPr>
          <a:xfrm>
            <a:off x="968375" y="4425950"/>
            <a:ext cx="2333625" cy="393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D0D0D"/>
              </a:buClr>
              <a:buSzPts val="2000"/>
              <a:buFont typeface="Comic Sans MS"/>
              <a:buNone/>
            </a:pPr>
            <a:r>
              <a:rPr lang="en-US" sz="2000" b="0" i="0" u="none">
                <a:solidFill>
                  <a:srgbClr val="0D0D0D"/>
                </a:solidFill>
                <a:latin typeface="Comic Sans MS"/>
                <a:ea typeface="Comic Sans MS"/>
                <a:cs typeface="Comic Sans MS"/>
                <a:sym typeface="Comic Sans MS"/>
              </a:rPr>
              <a:t>not yet ACKed pkt</a:t>
            </a:r>
            <a:endParaRPr/>
          </a:p>
        </p:txBody>
      </p:sp>
      <p:sp>
        <p:nvSpPr>
          <p:cNvPr id="1045" name="Google Shape;1045;p132"/>
          <p:cNvSpPr txBox="1"/>
          <p:nvPr/>
        </p:nvSpPr>
        <p:spPr>
          <a:xfrm>
            <a:off x="625475" y="4792662"/>
            <a:ext cx="7453312"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D0D0D"/>
                </a:solidFill>
                <a:latin typeface="Comic Sans MS"/>
                <a:ea typeface="Comic Sans MS"/>
                <a:cs typeface="Comic Sans MS"/>
                <a:sym typeface="Comic Sans MS"/>
              </a:rPr>
              <a:t>NAK does not indicate whether the frame has been lost or</a:t>
            </a:r>
            <a:endParaRPr/>
          </a:p>
        </p:txBody>
      </p:sp>
      <p:sp>
        <p:nvSpPr>
          <p:cNvPr id="1046" name="Google Shape;1046;p132"/>
          <p:cNvSpPr txBox="1"/>
          <p:nvPr/>
        </p:nvSpPr>
        <p:spPr>
          <a:xfrm>
            <a:off x="968375" y="5097462"/>
            <a:ext cx="503713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D0D0D"/>
              </a:buClr>
              <a:buSzPts val="2000"/>
              <a:buFont typeface="Comic Sans MS"/>
              <a:buNone/>
            </a:pPr>
            <a:r>
              <a:rPr lang="en-US" sz="2000" b="0" i="0" u="none">
                <a:solidFill>
                  <a:srgbClr val="0D0D0D"/>
                </a:solidFill>
                <a:latin typeface="Comic Sans MS"/>
                <a:ea typeface="Comic Sans MS"/>
                <a:cs typeface="Comic Sans MS"/>
                <a:sym typeface="Comic Sans MS"/>
              </a:rPr>
              <a:t>damaged, just that it needs to be resent.</a:t>
            </a:r>
            <a:endParaRPr/>
          </a:p>
        </p:txBody>
      </p:sp>
      <p:sp>
        <p:nvSpPr>
          <p:cNvPr id="1047" name="Google Shape;1047;p132"/>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98</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33"/>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053" name="Google Shape;1053;p133"/>
          <p:cNvSpPr txBox="1"/>
          <p:nvPr/>
        </p:nvSpPr>
        <p:spPr>
          <a:xfrm>
            <a:off x="625475" y="417512"/>
            <a:ext cx="7724775" cy="74612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Go-Back-n, damaged data frame</a:t>
            </a:r>
            <a:endParaRPr/>
          </a:p>
        </p:txBody>
      </p:sp>
      <p:sp>
        <p:nvSpPr>
          <p:cNvPr id="1054" name="Google Shape;1054;p133"/>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99</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34"/>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060" name="Google Shape;1060;p134"/>
          <p:cNvSpPr txBox="1"/>
          <p:nvPr/>
        </p:nvSpPr>
        <p:spPr>
          <a:xfrm>
            <a:off x="625475" y="417512"/>
            <a:ext cx="6405562" cy="74612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Go-Back-n,lost data frame</a:t>
            </a:r>
            <a:endParaRPr/>
          </a:p>
        </p:txBody>
      </p:sp>
      <p:sp>
        <p:nvSpPr>
          <p:cNvPr id="1061" name="Google Shape;1061;p134"/>
          <p:cNvSpPr txBox="1"/>
          <p:nvPr/>
        </p:nvSpPr>
        <p:spPr>
          <a:xfrm>
            <a:off x="8450262"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100</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35"/>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067" name="Google Shape;1067;p135"/>
          <p:cNvSpPr txBox="1"/>
          <p:nvPr/>
        </p:nvSpPr>
        <p:spPr>
          <a:xfrm>
            <a:off x="625475" y="417512"/>
            <a:ext cx="7697787" cy="74612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Go-Back-n, (lost ACK, lost NAK)</a:t>
            </a:r>
            <a:endParaRPr/>
          </a:p>
        </p:txBody>
      </p:sp>
      <p:sp>
        <p:nvSpPr>
          <p:cNvPr id="1068" name="Google Shape;1068;p135"/>
          <p:cNvSpPr txBox="1"/>
          <p:nvPr/>
        </p:nvSpPr>
        <p:spPr>
          <a:xfrm>
            <a:off x="8450262"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101</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36"/>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074" name="Google Shape;1074;p136"/>
          <p:cNvSpPr txBox="1"/>
          <p:nvPr/>
        </p:nvSpPr>
        <p:spPr>
          <a:xfrm>
            <a:off x="3298825" y="2482850"/>
            <a:ext cx="2698750" cy="744537"/>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Questions:</a:t>
            </a:r>
            <a:endParaRPr/>
          </a:p>
        </p:txBody>
      </p:sp>
      <p:sp>
        <p:nvSpPr>
          <p:cNvPr id="1075" name="Google Shape;1075;p136"/>
          <p:cNvSpPr txBox="1"/>
          <p:nvPr/>
        </p:nvSpPr>
        <p:spPr>
          <a:xfrm>
            <a:off x="8450262"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108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12</a:t>
            </a:fld>
            <a:endParaRPr/>
          </a:p>
        </p:txBody>
      </p:sp>
      <p:pic>
        <p:nvPicPr>
          <p:cNvPr id="198" name="Google Shape;198;p30"/>
          <p:cNvPicPr preferRelativeResize="0"/>
          <p:nvPr/>
        </p:nvPicPr>
        <p:blipFill rotWithShape="1">
          <a:blip r:embed="rId3">
            <a:alphaModFix/>
          </a:blip>
          <a:srcRect/>
          <a:stretch/>
        </p:blipFill>
        <p:spPr>
          <a:xfrm>
            <a:off x="427037" y="650875"/>
            <a:ext cx="8504237" cy="3859212"/>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37"/>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081" name="Google Shape;1081;p137"/>
          <p:cNvSpPr txBox="1"/>
          <p:nvPr/>
        </p:nvSpPr>
        <p:spPr>
          <a:xfrm>
            <a:off x="625475" y="600075"/>
            <a:ext cx="7267575" cy="185578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1. In stop-and-wait system, bandwidth of the line is 1 Mbps</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and 1 bit takes 20 ms to make a round trip. What is the</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bandwidth-delay product? If the system data frames are</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1000bits in length what is the utilization percentage of the</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link?</a:t>
            </a:r>
            <a:endParaRPr/>
          </a:p>
        </p:txBody>
      </p:sp>
      <p:sp>
        <p:nvSpPr>
          <p:cNvPr id="1082" name="Google Shape;1082;p137"/>
          <p:cNvSpPr txBox="1"/>
          <p:nvPr/>
        </p:nvSpPr>
        <p:spPr>
          <a:xfrm>
            <a:off x="625475" y="2671762"/>
            <a:ext cx="7726362" cy="73025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2. What is the Utilization percentage of the link if the link uses</a:t>
            </a:r>
            <a:endParaRPr/>
          </a:p>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go-back-n with a 15 frame sequence?</a:t>
            </a:r>
            <a:endParaRPr/>
          </a:p>
        </p:txBody>
      </p:sp>
      <p:sp>
        <p:nvSpPr>
          <p:cNvPr id="1083" name="Google Shape;1083;p137"/>
          <p:cNvSpPr txBox="1"/>
          <p:nvPr/>
        </p:nvSpPr>
        <p:spPr>
          <a:xfrm>
            <a:off x="8464550"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112</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38"/>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089" name="Google Shape;1089;p138"/>
          <p:cNvSpPr txBox="1"/>
          <p:nvPr/>
        </p:nvSpPr>
        <p:spPr>
          <a:xfrm>
            <a:off x="625475" y="384175"/>
            <a:ext cx="7740650" cy="5873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1" i="0" u="none">
                <a:solidFill>
                  <a:srgbClr val="000000"/>
                </a:solidFill>
                <a:latin typeface="Times New Roman"/>
                <a:ea typeface="Times New Roman"/>
                <a:cs typeface="Times New Roman"/>
                <a:sym typeface="Times New Roman"/>
              </a:rPr>
              <a:t>3. Consider transferring an enormous file of L bytes from Host A to</a:t>
            </a:r>
            <a:endParaRPr/>
          </a:p>
          <a:p>
            <a:pPr marL="0" marR="0" lvl="0" indent="0" algn="l" rtl="0">
              <a:lnSpc>
                <a:spcPct val="95000"/>
              </a:lnSpc>
              <a:spcBef>
                <a:spcPts val="400"/>
              </a:spcBef>
              <a:spcAft>
                <a:spcPts val="0"/>
              </a:spcAft>
              <a:buClr>
                <a:srgbClr val="000000"/>
              </a:buClr>
              <a:buSzPts val="2000"/>
              <a:buFont typeface="Times New Roman"/>
              <a:buNone/>
            </a:pPr>
            <a:r>
              <a:rPr lang="en-US" sz="2000" b="1" i="0" u="none">
                <a:solidFill>
                  <a:srgbClr val="000000"/>
                </a:solidFill>
                <a:latin typeface="Times New Roman"/>
                <a:ea typeface="Times New Roman"/>
                <a:cs typeface="Times New Roman"/>
                <a:sym typeface="Times New Roman"/>
              </a:rPr>
              <a:t>Host B.</a:t>
            </a:r>
            <a:endParaRPr/>
          </a:p>
        </p:txBody>
      </p:sp>
      <p:sp>
        <p:nvSpPr>
          <p:cNvPr id="1090" name="Google Shape;1090;p138"/>
          <p:cNvSpPr txBox="1"/>
          <p:nvPr/>
        </p:nvSpPr>
        <p:spPr>
          <a:xfrm>
            <a:off x="1082675" y="1238250"/>
            <a:ext cx="7286625" cy="80803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a) What is the maximum value of L such that TCP sequence numbers</a:t>
            </a:r>
            <a:endParaRPr/>
          </a:p>
          <a:p>
            <a:pPr marL="0" marR="0" lvl="0" indent="0" algn="l" rtl="0">
              <a:lnSpc>
                <a:spcPct val="95000"/>
              </a:lnSpc>
              <a:spcBef>
                <a:spcPts val="4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are not exhausted? Recall that the TCP sequence number field has</a:t>
            </a:r>
            <a:endParaRPr/>
          </a:p>
          <a:p>
            <a:pPr marL="0" marR="0" lvl="0" indent="0" algn="l" rtl="0">
              <a:lnSpc>
                <a:spcPct val="95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4 bytes.</a:t>
            </a:r>
            <a:endParaRPr/>
          </a:p>
        </p:txBody>
      </p:sp>
      <p:sp>
        <p:nvSpPr>
          <p:cNvPr id="1091" name="Google Shape;1091;p138"/>
          <p:cNvSpPr txBox="1"/>
          <p:nvPr/>
        </p:nvSpPr>
        <p:spPr>
          <a:xfrm>
            <a:off x="1082675" y="2335212"/>
            <a:ext cx="7286625" cy="15398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b) Assume an MSS of 1460 bytes. For the L you obtain in (a), find</a:t>
            </a:r>
            <a:endParaRPr/>
          </a:p>
          <a:p>
            <a:pPr marL="0" marR="0" lvl="0" indent="0" algn="l" rtl="0">
              <a:lnSpc>
                <a:spcPct val="95000"/>
              </a:lnSpc>
              <a:spcBef>
                <a:spcPts val="4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how long it takes to transmit the file. Assume that a total of 66</a:t>
            </a:r>
            <a:endParaRPr/>
          </a:p>
          <a:p>
            <a:pPr marL="0" marR="0" lvl="0" indent="0" algn="l" rtl="0">
              <a:lnSpc>
                <a:spcPct val="95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bytes of transport, network, and data-link header are added to each</a:t>
            </a:r>
            <a:endParaRPr/>
          </a:p>
          <a:p>
            <a:pPr marL="0" marR="0" lvl="0" indent="0" algn="l" rtl="0">
              <a:lnSpc>
                <a:spcPct val="95000"/>
              </a:lnSpc>
              <a:spcBef>
                <a:spcPts val="4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segment before the resulting packet is sent out over a 10 Mbps</a:t>
            </a:r>
            <a:endParaRPr/>
          </a:p>
          <a:p>
            <a:pPr marL="0" marR="0" lvl="0" indent="0" algn="l" rtl="0">
              <a:lnSpc>
                <a:spcPct val="95000"/>
              </a:lnSpc>
              <a:spcBef>
                <a:spcPts val="4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link. Ignore flow control and congestion control so A can pump</a:t>
            </a:r>
            <a:endParaRPr/>
          </a:p>
          <a:p>
            <a:pPr marL="0" marR="0" lvl="0" indent="0" algn="l" rtl="0">
              <a:lnSpc>
                <a:spcPct val="95000"/>
              </a:lnSpc>
              <a:spcBef>
                <a:spcPts val="4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out the segments back to back and continuously.</a:t>
            </a:r>
            <a:endParaRPr/>
          </a:p>
        </p:txBody>
      </p:sp>
      <p:sp>
        <p:nvSpPr>
          <p:cNvPr id="1092" name="Google Shape;1092;p138"/>
          <p:cNvSpPr txBox="1"/>
          <p:nvPr/>
        </p:nvSpPr>
        <p:spPr>
          <a:xfrm>
            <a:off x="1082675" y="4164012"/>
            <a:ext cx="7123112" cy="12350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Note: MSS is the maximum size of user data carried by any segment</a:t>
            </a:r>
            <a:endParaRPr/>
          </a:p>
          <a:p>
            <a:pPr marL="0" marR="0" lvl="0" indent="0" algn="l" rtl="0">
              <a:lnSpc>
                <a:spcPct val="110000"/>
              </a:lnSpc>
              <a:spcBef>
                <a:spcPts val="1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in a TCP connection. In SYN segment, using TCP options header,</a:t>
            </a:r>
            <a:endParaRPr/>
          </a:p>
          <a:p>
            <a:pPr marL="0" marR="0" lvl="0" indent="0" algn="l" rtl="0">
              <a:lnSpc>
                <a:spcPct val="110000"/>
              </a:lnSpc>
              <a:spcBef>
                <a:spcPts val="1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each TCP entity informs to the other about which MSS wants to use.</a:t>
            </a:r>
            <a:endParaRPr/>
          </a:p>
          <a:p>
            <a:pPr marL="0" marR="0" lvl="0" indent="0" algn="l" rtl="0">
              <a:lnSpc>
                <a:spcPct val="110000"/>
              </a:lnSpc>
              <a:spcBef>
                <a:spcPts val="1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The smaller will be used.</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39"/>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098" name="Google Shape;1098;p139"/>
          <p:cNvSpPr txBox="1"/>
          <p:nvPr/>
        </p:nvSpPr>
        <p:spPr>
          <a:xfrm>
            <a:off x="8464550"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115</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40"/>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104" name="Google Shape;1104;p140"/>
          <p:cNvSpPr txBox="1"/>
          <p:nvPr/>
        </p:nvSpPr>
        <p:spPr>
          <a:xfrm>
            <a:off x="625475" y="463550"/>
            <a:ext cx="7586662" cy="18573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4. A system uses the Stop-and-Wait ARQ Protocol. If each</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packet carries 1000 bits of data, how long does it take to send</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1 million bits of data if the distance between the sender and</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receiver is 5000 Km and the propagation speed is 2 x 108 m/s?</a:t>
            </a:r>
            <a:endParaRPr sz="2000" b="0" i="0" u="none">
              <a:solidFill>
                <a:srgbClr val="000000"/>
              </a:solidFill>
              <a:latin typeface="Comic Sans MS"/>
              <a:ea typeface="Comic Sans MS"/>
              <a:cs typeface="Comic Sans MS"/>
              <a:sym typeface="Comic Sans MS"/>
            </a:endParaRPr>
          </a:p>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Ignore waiting, and processing delays. We assume</a:t>
            </a:r>
            <a:endParaRPr/>
          </a:p>
        </p:txBody>
      </p:sp>
      <p:sp>
        <p:nvSpPr>
          <p:cNvPr id="1105" name="Google Shape;1105;p140"/>
          <p:cNvSpPr txBox="1"/>
          <p:nvPr/>
        </p:nvSpPr>
        <p:spPr>
          <a:xfrm>
            <a:off x="625475" y="2292350"/>
            <a:ext cx="5362575"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no data or control frame is lost or damaged.</a:t>
            </a:r>
            <a:endParaRPr/>
          </a:p>
        </p:txBody>
      </p:sp>
      <p:sp>
        <p:nvSpPr>
          <p:cNvPr id="1106" name="Google Shape;1106;p140"/>
          <p:cNvSpPr txBox="1"/>
          <p:nvPr/>
        </p:nvSpPr>
        <p:spPr>
          <a:xfrm>
            <a:off x="625475" y="3024187"/>
            <a:ext cx="7480300" cy="112395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16. Repeat above Exercise using the Go-back-N ARQ Protocol</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with window size of 7. Ignore the overhead due to the header</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and trailer.</a:t>
            </a:r>
            <a:endParaRPr/>
          </a:p>
        </p:txBody>
      </p:sp>
      <p:sp>
        <p:nvSpPr>
          <p:cNvPr id="1107" name="Google Shape;1107;p140"/>
          <p:cNvSpPr txBox="1"/>
          <p:nvPr/>
        </p:nvSpPr>
        <p:spPr>
          <a:xfrm>
            <a:off x="625475" y="4487862"/>
            <a:ext cx="7685087" cy="112395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17. Repeat above using the Selective-Repeat ARQ Protocol</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with a window size of 4. Ignore the overhead due to the header</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and the trailer.</a:t>
            </a:r>
            <a:endParaRPr/>
          </a:p>
        </p:txBody>
      </p:sp>
      <p:sp>
        <p:nvSpPr>
          <p:cNvPr id="1108" name="Google Shape;1108;p140"/>
          <p:cNvSpPr txBox="1"/>
          <p:nvPr/>
        </p:nvSpPr>
        <p:spPr>
          <a:xfrm>
            <a:off x="8464550"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117</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41"/>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1114" name="Google Shape;1114;p141"/>
          <p:cNvSpPr txBox="1"/>
          <p:nvPr/>
        </p:nvSpPr>
        <p:spPr>
          <a:xfrm>
            <a:off x="8464550"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118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13</a:t>
            </a:fld>
            <a:endParaRPr/>
          </a:p>
        </p:txBody>
      </p:sp>
      <p:pic>
        <p:nvPicPr>
          <p:cNvPr id="204" name="Google Shape;204;p31"/>
          <p:cNvPicPr preferRelativeResize="0"/>
          <p:nvPr/>
        </p:nvPicPr>
        <p:blipFill rotWithShape="1">
          <a:blip r:embed="rId3">
            <a:alphaModFix/>
          </a:blip>
          <a:srcRect/>
          <a:stretch/>
        </p:blipFill>
        <p:spPr>
          <a:xfrm>
            <a:off x="863600" y="987425"/>
            <a:ext cx="6972300" cy="3771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210" name="Google Shape;210;p32"/>
          <p:cNvSpPr txBox="1"/>
          <p:nvPr/>
        </p:nvSpPr>
        <p:spPr>
          <a:xfrm>
            <a:off x="641350" y="182562"/>
            <a:ext cx="7708900" cy="1223962"/>
          </a:xfrm>
          <a:prstGeom prst="rect">
            <a:avLst/>
          </a:prstGeom>
          <a:noFill/>
          <a:ln>
            <a:noFill/>
          </a:ln>
        </p:spPr>
        <p:txBody>
          <a:bodyPr spcFirstLastPara="1" wrap="square" lIns="0" tIns="0" rIns="0" bIns="0" anchor="t" anchorCtr="0">
            <a:spAutoFit/>
          </a:bodyPr>
          <a:lstStyle/>
          <a:p>
            <a:pPr marL="0" marR="0" lvl="0" indent="0" algn="l" rtl="0">
              <a:lnSpc>
                <a:spcPct val="138888"/>
              </a:lnSpc>
              <a:spcBef>
                <a:spcPts val="0"/>
              </a:spcBef>
              <a:spcAft>
                <a:spcPts val="0"/>
              </a:spcAft>
              <a:buClr>
                <a:srgbClr val="3333CC"/>
              </a:buClr>
              <a:buSzPts val="3600"/>
              <a:buFont typeface="Comic Sans MS"/>
              <a:buNone/>
            </a:pPr>
            <a:r>
              <a:rPr lang="en-US" sz="3600" b="0" i="0" u="none">
                <a:solidFill>
                  <a:srgbClr val="3333CC"/>
                </a:solidFill>
                <a:latin typeface="Comic Sans MS"/>
                <a:ea typeface="Comic Sans MS"/>
                <a:cs typeface="Comic Sans MS"/>
                <a:sym typeface="Comic Sans MS"/>
              </a:rPr>
              <a:t>Inversion of source and destination</a:t>
            </a:r>
            <a:endParaRPr/>
          </a:p>
          <a:p>
            <a:pPr marL="0" marR="0" lvl="0" indent="0" algn="l" rtl="0">
              <a:lnSpc>
                <a:spcPct val="119444"/>
              </a:lnSpc>
              <a:spcBef>
                <a:spcPts val="720"/>
              </a:spcBef>
              <a:spcAft>
                <a:spcPts val="0"/>
              </a:spcAft>
              <a:buClr>
                <a:srgbClr val="3333CC"/>
              </a:buClr>
              <a:buSzPts val="3600"/>
              <a:buFont typeface="Comic Sans MS"/>
              <a:buNone/>
            </a:pPr>
            <a:r>
              <a:rPr lang="en-US" sz="3600" b="0" i="0" u="none">
                <a:solidFill>
                  <a:srgbClr val="3333CC"/>
                </a:solidFill>
                <a:latin typeface="Comic Sans MS"/>
                <a:ea typeface="Comic Sans MS"/>
                <a:cs typeface="Comic Sans MS"/>
                <a:sym typeface="Comic Sans MS"/>
              </a:rPr>
              <a:t>port numbers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15</a:t>
            </a:fld>
            <a:endParaRPr/>
          </a:p>
        </p:txBody>
      </p:sp>
      <p:pic>
        <p:nvPicPr>
          <p:cNvPr id="216" name="Google Shape;216;p33"/>
          <p:cNvPicPr preferRelativeResize="0"/>
          <p:nvPr/>
        </p:nvPicPr>
        <p:blipFill rotWithShape="1">
          <a:blip r:embed="rId3">
            <a:alphaModFix/>
          </a:blip>
          <a:srcRect/>
          <a:stretch/>
        </p:blipFill>
        <p:spPr>
          <a:xfrm>
            <a:off x="566737" y="406400"/>
            <a:ext cx="8145462" cy="5746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16</a:t>
            </a:fld>
            <a:endParaRPr/>
          </a:p>
        </p:txBody>
      </p:sp>
      <p:pic>
        <p:nvPicPr>
          <p:cNvPr id="222" name="Google Shape;222;p34"/>
          <p:cNvPicPr preferRelativeResize="0"/>
          <p:nvPr/>
        </p:nvPicPr>
        <p:blipFill rotWithShape="1">
          <a:blip r:embed="rId3">
            <a:alphaModFix/>
          </a:blip>
          <a:srcRect/>
          <a:stretch/>
        </p:blipFill>
        <p:spPr>
          <a:xfrm>
            <a:off x="704850" y="782637"/>
            <a:ext cx="8105775" cy="5289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17</a:t>
            </a:fld>
            <a:endParaRPr/>
          </a:p>
        </p:txBody>
      </p:sp>
      <p:pic>
        <p:nvPicPr>
          <p:cNvPr id="229" name="Google Shape;229;p35"/>
          <p:cNvPicPr preferRelativeResize="0"/>
          <p:nvPr/>
        </p:nvPicPr>
        <p:blipFill rotWithShape="1">
          <a:blip r:embed="rId3">
            <a:alphaModFix/>
          </a:blip>
          <a:srcRect/>
          <a:stretch/>
        </p:blipFill>
        <p:spPr>
          <a:xfrm>
            <a:off x="471487" y="658812"/>
            <a:ext cx="8129587" cy="539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6"/>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235" name="Google Shape;235;p36"/>
          <p:cNvSpPr txBox="1"/>
          <p:nvPr/>
        </p:nvSpPr>
        <p:spPr>
          <a:xfrm>
            <a:off x="625475" y="182562"/>
            <a:ext cx="7683500" cy="1223962"/>
          </a:xfrm>
          <a:prstGeom prst="rect">
            <a:avLst/>
          </a:prstGeom>
          <a:noFill/>
          <a:ln>
            <a:noFill/>
          </a:ln>
        </p:spPr>
        <p:txBody>
          <a:bodyPr spcFirstLastPara="1" wrap="square" lIns="0" tIns="0" rIns="0" bIns="0" anchor="t" anchorCtr="0">
            <a:spAutoFit/>
          </a:bodyPr>
          <a:lstStyle/>
          <a:p>
            <a:pPr marL="0" marR="0" lvl="0" indent="0" algn="l" rtl="0">
              <a:lnSpc>
                <a:spcPct val="138888"/>
              </a:lnSpc>
              <a:spcBef>
                <a:spcPts val="0"/>
              </a:spcBef>
              <a:spcAft>
                <a:spcPts val="0"/>
              </a:spcAft>
              <a:buClr>
                <a:srgbClr val="3333CC"/>
              </a:buClr>
              <a:buSzPts val="3600"/>
              <a:buFont typeface="Comic Sans MS"/>
              <a:buNone/>
            </a:pPr>
            <a:r>
              <a:rPr lang="en-US" sz="3600" b="0" i="0" u="sng">
                <a:solidFill>
                  <a:srgbClr val="3333CC"/>
                </a:solidFill>
                <a:latin typeface="Comic Sans MS"/>
                <a:ea typeface="Comic Sans MS"/>
                <a:cs typeface="Comic Sans MS"/>
                <a:sym typeface="Comic Sans MS"/>
              </a:rPr>
              <a:t>2 clients using the same port (80) –</a:t>
            </a:r>
            <a:endParaRPr/>
          </a:p>
          <a:p>
            <a:pPr marL="0" marR="0" lvl="0" indent="0" algn="l" rtl="0">
              <a:lnSpc>
                <a:spcPct val="119444"/>
              </a:lnSpc>
              <a:spcBef>
                <a:spcPts val="720"/>
              </a:spcBef>
              <a:spcAft>
                <a:spcPts val="0"/>
              </a:spcAft>
              <a:buClr>
                <a:srgbClr val="3333CC"/>
              </a:buClr>
              <a:buSzPts val="3600"/>
              <a:buFont typeface="Comic Sans MS"/>
              <a:buNone/>
            </a:pPr>
            <a:r>
              <a:rPr lang="en-US" sz="3600" b="0" i="0" u="sng">
                <a:solidFill>
                  <a:srgbClr val="3333CC"/>
                </a:solidFill>
                <a:latin typeface="Comic Sans MS"/>
                <a:ea typeface="Comic Sans MS"/>
                <a:cs typeface="Comic Sans MS"/>
                <a:sym typeface="Comic Sans MS"/>
              </a:rPr>
              <a:t>web server application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7"/>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241" name="Google Shape;241;p37"/>
          <p:cNvSpPr txBox="1"/>
          <p:nvPr/>
        </p:nvSpPr>
        <p:spPr>
          <a:xfrm>
            <a:off x="777875" y="2178050"/>
            <a:ext cx="1157287"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UDP</a:t>
            </a:r>
            <a:endParaRPr/>
          </a:p>
        </p:txBody>
      </p:sp>
      <p:sp>
        <p:nvSpPr>
          <p:cNvPr id="242" name="Google Shape;242;p37"/>
          <p:cNvSpPr txBox="1"/>
          <p:nvPr/>
        </p:nvSpPr>
        <p:spPr>
          <a:xfrm>
            <a:off x="777875" y="2787650"/>
            <a:ext cx="5849937"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User Datagram Protocol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p:nvPr/>
        </p:nvSpPr>
        <p:spPr>
          <a:xfrm>
            <a:off x="382587" y="493712"/>
            <a:ext cx="7624762" cy="36607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4000"/>
              <a:buFont typeface="Comic Sans MS"/>
              <a:buNone/>
            </a:pPr>
            <a:r>
              <a:rPr lang="en-US" sz="4000" b="0" i="0" u="none" strike="noStrike" cap="none">
                <a:solidFill>
                  <a:schemeClr val="accent2"/>
                </a:solidFill>
                <a:latin typeface="Comic Sans MS"/>
                <a:ea typeface="Comic Sans MS"/>
                <a:cs typeface="Comic Sans MS"/>
                <a:sym typeface="Comic Sans MS"/>
              </a:rPr>
              <a:t/>
            </a:r>
            <a:br>
              <a:rPr lang="en-US" sz="4000" b="0" i="0" u="none" strike="noStrike" cap="none">
                <a:solidFill>
                  <a:schemeClr val="accent2"/>
                </a:solidFill>
                <a:latin typeface="Comic Sans MS"/>
                <a:ea typeface="Comic Sans MS"/>
                <a:cs typeface="Comic Sans MS"/>
                <a:sym typeface="Comic Sans MS"/>
              </a:rPr>
            </a:br>
            <a:r>
              <a:rPr lang="en-US" sz="4000" b="0" i="0" u="none" strike="noStrike" cap="none">
                <a:solidFill>
                  <a:schemeClr val="accent2"/>
                </a:solidFill>
                <a:latin typeface="Comic Sans MS"/>
                <a:ea typeface="Comic Sans MS"/>
                <a:cs typeface="Comic Sans MS"/>
                <a:sym typeface="Comic Sans MS"/>
              </a:rPr>
              <a:t>          Transport Layer</a:t>
            </a:r>
            <a:endParaRPr/>
          </a:p>
        </p:txBody>
      </p:sp>
      <p:sp>
        <p:nvSpPr>
          <p:cNvPr id="137" name="Google Shape;137;p20"/>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248" name="Google Shape;248;p38"/>
          <p:cNvSpPr txBox="1"/>
          <p:nvPr/>
        </p:nvSpPr>
        <p:spPr>
          <a:xfrm>
            <a:off x="625475" y="417512"/>
            <a:ext cx="7162800"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UDP: User Datagram Protocol</a:t>
            </a:r>
            <a:endParaRPr/>
          </a:p>
        </p:txBody>
      </p:sp>
      <p:sp>
        <p:nvSpPr>
          <p:cNvPr id="249" name="Google Shape;249;p38"/>
          <p:cNvSpPr txBox="1"/>
          <p:nvPr/>
        </p:nvSpPr>
        <p:spPr>
          <a:xfrm>
            <a:off x="520700" y="1454150"/>
            <a:ext cx="365283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“best effort” service, UDP</a:t>
            </a:r>
            <a:endParaRPr/>
          </a:p>
        </p:txBody>
      </p:sp>
      <p:sp>
        <p:nvSpPr>
          <p:cNvPr id="250" name="Google Shape;250;p38"/>
          <p:cNvSpPr txBox="1"/>
          <p:nvPr/>
        </p:nvSpPr>
        <p:spPr>
          <a:xfrm>
            <a:off x="863600" y="1758950"/>
            <a:ext cx="2239962" cy="39370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segments may be:</a:t>
            </a:r>
            <a:endParaRPr/>
          </a:p>
        </p:txBody>
      </p:sp>
      <p:sp>
        <p:nvSpPr>
          <p:cNvPr id="251" name="Google Shape;251;p38"/>
          <p:cNvSpPr txBox="1"/>
          <p:nvPr/>
        </p:nvSpPr>
        <p:spPr>
          <a:xfrm>
            <a:off x="4845050" y="1781175"/>
            <a:ext cx="3116262" cy="4635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FF0000"/>
              </a:buClr>
              <a:buSzPts val="2400"/>
              <a:buFont typeface="Comic Sans MS"/>
              <a:buNone/>
            </a:pPr>
            <a:r>
              <a:rPr lang="en-US" sz="2400" b="0" i="0" u="none">
                <a:solidFill>
                  <a:srgbClr val="FF0000"/>
                </a:solidFill>
                <a:latin typeface="Comic Sans MS"/>
                <a:ea typeface="Comic Sans MS"/>
                <a:cs typeface="Comic Sans MS"/>
                <a:sym typeface="Comic Sans MS"/>
              </a:rPr>
              <a:t>Why is there a UDP?</a:t>
            </a:r>
            <a:endParaRPr/>
          </a:p>
        </p:txBody>
      </p:sp>
      <p:sp>
        <p:nvSpPr>
          <p:cNvPr id="252" name="Google Shape;252;p38"/>
          <p:cNvSpPr txBox="1"/>
          <p:nvPr/>
        </p:nvSpPr>
        <p:spPr>
          <a:xfrm>
            <a:off x="977900" y="2125662"/>
            <a:ext cx="885825"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500"/>
              <a:buFont typeface="Noto Sans Symbols"/>
              <a:buNone/>
            </a:pPr>
            <a:r>
              <a:rPr lang="en-US" sz="1500" b="0" i="0" u="none">
                <a:solidFill>
                  <a:srgbClr val="3333CC"/>
                </a:solidFill>
                <a:latin typeface="Noto Sans Symbols"/>
                <a:ea typeface="Noto Sans Symbols"/>
                <a:cs typeface="Noto Sans Symbols"/>
                <a:sym typeface="Noto Sans Symbols"/>
              </a:rPr>
              <a:t>🔾</a:t>
            </a:r>
            <a:r>
              <a:rPr lang="en-US" sz="15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lost</a:t>
            </a:r>
            <a:endParaRPr/>
          </a:p>
        </p:txBody>
      </p:sp>
      <p:sp>
        <p:nvSpPr>
          <p:cNvPr id="253" name="Google Shape;253;p38"/>
          <p:cNvSpPr txBox="1"/>
          <p:nvPr/>
        </p:nvSpPr>
        <p:spPr>
          <a:xfrm>
            <a:off x="4845050" y="2300287"/>
            <a:ext cx="346075" cy="279400"/>
          </a:xfrm>
          <a:prstGeom prst="rect">
            <a:avLst/>
          </a:prstGeom>
          <a:noFill/>
          <a:ln>
            <a:noFill/>
          </a:ln>
        </p:spPr>
        <p:txBody>
          <a:bodyPr spcFirstLastPara="1" wrap="square" lIns="0" tIns="0" rIns="0" bIns="0" anchor="t" anchorCtr="0">
            <a:spAutoFit/>
          </a:bodyPr>
          <a:lstStyle/>
          <a:p>
            <a:pPr marL="0" marR="0" lvl="0" indent="0" algn="l" rtl="0">
              <a:lnSpc>
                <a:spcPct val="105882"/>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endParaRPr/>
          </a:p>
        </p:txBody>
      </p:sp>
      <p:sp>
        <p:nvSpPr>
          <p:cNvPr id="254" name="Google Shape;254;p38"/>
          <p:cNvSpPr txBox="1"/>
          <p:nvPr/>
        </p:nvSpPr>
        <p:spPr>
          <a:xfrm>
            <a:off x="5187950" y="2214562"/>
            <a:ext cx="3124200" cy="100330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no connection</a:t>
            </a:r>
            <a:endParaRPr/>
          </a:p>
          <a:p>
            <a:pPr marL="0"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establishment (which can</a:t>
            </a:r>
            <a:endParaRPr/>
          </a:p>
          <a:p>
            <a:pPr marL="0"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add delay)</a:t>
            </a:r>
            <a:endParaRPr/>
          </a:p>
        </p:txBody>
      </p:sp>
      <p:sp>
        <p:nvSpPr>
          <p:cNvPr id="255" name="Google Shape;255;p38"/>
          <p:cNvSpPr txBox="1"/>
          <p:nvPr/>
        </p:nvSpPr>
        <p:spPr>
          <a:xfrm>
            <a:off x="977900" y="2490787"/>
            <a:ext cx="3084512"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500"/>
              <a:buFont typeface="Noto Sans Symbols"/>
              <a:buNone/>
            </a:pPr>
            <a:r>
              <a:rPr lang="en-US" sz="1500" b="0" i="0" u="none">
                <a:solidFill>
                  <a:srgbClr val="3333CC"/>
                </a:solidFill>
                <a:latin typeface="Noto Sans Symbols"/>
                <a:ea typeface="Noto Sans Symbols"/>
                <a:cs typeface="Noto Sans Symbols"/>
                <a:sym typeface="Noto Sans Symbols"/>
              </a:rPr>
              <a:t>🔾</a:t>
            </a:r>
            <a:r>
              <a:rPr lang="en-US" sz="15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delivered out of order</a:t>
            </a:r>
            <a:endParaRPr/>
          </a:p>
        </p:txBody>
      </p:sp>
      <p:sp>
        <p:nvSpPr>
          <p:cNvPr id="256" name="Google Shape;256;p38"/>
          <p:cNvSpPr txBox="1"/>
          <p:nvPr/>
        </p:nvSpPr>
        <p:spPr>
          <a:xfrm>
            <a:off x="1263650" y="2795587"/>
            <a:ext cx="882650"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to app</a:t>
            </a:r>
            <a:endParaRPr/>
          </a:p>
        </p:txBody>
      </p:sp>
      <p:sp>
        <p:nvSpPr>
          <p:cNvPr id="257" name="Google Shape;257;p38"/>
          <p:cNvSpPr txBox="1"/>
          <p:nvPr/>
        </p:nvSpPr>
        <p:spPr>
          <a:xfrm>
            <a:off x="520700" y="3160712"/>
            <a:ext cx="2286000" cy="39370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FF0000"/>
                </a:solidFill>
                <a:latin typeface="Comic Sans MS"/>
                <a:ea typeface="Comic Sans MS"/>
                <a:cs typeface="Comic Sans MS"/>
                <a:sym typeface="Comic Sans MS"/>
              </a:rPr>
              <a:t>connectionless:</a:t>
            </a:r>
            <a:endParaRPr/>
          </a:p>
        </p:txBody>
      </p:sp>
      <p:sp>
        <p:nvSpPr>
          <p:cNvPr id="258" name="Google Shape;258;p38"/>
          <p:cNvSpPr txBox="1"/>
          <p:nvPr/>
        </p:nvSpPr>
        <p:spPr>
          <a:xfrm>
            <a:off x="4845050" y="3276600"/>
            <a:ext cx="344487" cy="277812"/>
          </a:xfrm>
          <a:prstGeom prst="rect">
            <a:avLst/>
          </a:prstGeom>
          <a:noFill/>
          <a:ln>
            <a:noFill/>
          </a:ln>
        </p:spPr>
        <p:txBody>
          <a:bodyPr spcFirstLastPara="1" wrap="square" lIns="0" tIns="0" rIns="0" bIns="0" anchor="t" anchorCtr="0">
            <a:spAutoFit/>
          </a:bodyPr>
          <a:lstStyle/>
          <a:p>
            <a:pPr marL="0" marR="0" lvl="0" indent="0" algn="l" rtl="0">
              <a:lnSpc>
                <a:spcPct val="105882"/>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endParaRPr/>
          </a:p>
        </p:txBody>
      </p:sp>
      <p:sp>
        <p:nvSpPr>
          <p:cNvPr id="259" name="Google Shape;259;p38"/>
          <p:cNvSpPr txBox="1"/>
          <p:nvPr/>
        </p:nvSpPr>
        <p:spPr>
          <a:xfrm>
            <a:off x="5187950" y="3189287"/>
            <a:ext cx="3351212"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simple: no connection state</a:t>
            </a:r>
            <a:endParaRPr/>
          </a:p>
        </p:txBody>
      </p:sp>
      <p:sp>
        <p:nvSpPr>
          <p:cNvPr id="260" name="Google Shape;260;p38"/>
          <p:cNvSpPr txBox="1"/>
          <p:nvPr/>
        </p:nvSpPr>
        <p:spPr>
          <a:xfrm>
            <a:off x="5187950" y="3494087"/>
            <a:ext cx="2419350" cy="393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at sender, receiver</a:t>
            </a:r>
            <a:endParaRPr/>
          </a:p>
        </p:txBody>
      </p:sp>
      <p:sp>
        <p:nvSpPr>
          <p:cNvPr id="261" name="Google Shape;261;p38"/>
          <p:cNvSpPr txBox="1"/>
          <p:nvPr/>
        </p:nvSpPr>
        <p:spPr>
          <a:xfrm>
            <a:off x="977900" y="3527425"/>
            <a:ext cx="3287712"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500"/>
              <a:buFont typeface="Noto Sans Symbols"/>
              <a:buNone/>
            </a:pPr>
            <a:r>
              <a:rPr lang="en-US" sz="1500" b="0" i="0" u="none">
                <a:solidFill>
                  <a:srgbClr val="3333CC"/>
                </a:solidFill>
                <a:latin typeface="Noto Sans Symbols"/>
                <a:ea typeface="Noto Sans Symbols"/>
                <a:cs typeface="Noto Sans Symbols"/>
                <a:sym typeface="Noto Sans Symbols"/>
              </a:rPr>
              <a:t>🔾</a:t>
            </a:r>
            <a:r>
              <a:rPr lang="en-US" sz="15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no handshaking between</a:t>
            </a:r>
            <a:endParaRPr/>
          </a:p>
        </p:txBody>
      </p:sp>
      <p:sp>
        <p:nvSpPr>
          <p:cNvPr id="262" name="Google Shape;262;p38"/>
          <p:cNvSpPr txBox="1"/>
          <p:nvPr/>
        </p:nvSpPr>
        <p:spPr>
          <a:xfrm>
            <a:off x="1263650" y="3832225"/>
            <a:ext cx="2670175"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UDP sender, receiver</a:t>
            </a:r>
            <a:endParaRPr/>
          </a:p>
        </p:txBody>
      </p:sp>
      <p:sp>
        <p:nvSpPr>
          <p:cNvPr id="263" name="Google Shape;263;p38"/>
          <p:cNvSpPr txBox="1"/>
          <p:nvPr/>
        </p:nvSpPr>
        <p:spPr>
          <a:xfrm>
            <a:off x="4845050" y="3860800"/>
            <a:ext cx="304958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small segment header</a:t>
            </a:r>
            <a:endParaRPr/>
          </a:p>
        </p:txBody>
      </p:sp>
      <p:sp>
        <p:nvSpPr>
          <p:cNvPr id="264" name="Google Shape;264;p38"/>
          <p:cNvSpPr txBox="1"/>
          <p:nvPr/>
        </p:nvSpPr>
        <p:spPr>
          <a:xfrm>
            <a:off x="977900" y="4197350"/>
            <a:ext cx="3074987" cy="1003300"/>
          </a:xfrm>
          <a:prstGeom prst="rect">
            <a:avLst/>
          </a:prstGeom>
          <a:noFill/>
          <a:ln>
            <a:noFill/>
          </a:ln>
        </p:spPr>
        <p:txBody>
          <a:bodyPr spcFirstLastPara="1" wrap="square" lIns="0" tIns="0" rIns="0" bIns="0" anchor="t" anchorCtr="0">
            <a:spAutoFit/>
          </a:bodyPr>
          <a:lstStyle/>
          <a:p>
            <a:pPr marL="285750" marR="0" lvl="0" indent="0" algn="l" rtl="0">
              <a:lnSpc>
                <a:spcPct val="135000"/>
              </a:lnSpc>
              <a:spcBef>
                <a:spcPts val="0"/>
              </a:spcBef>
              <a:spcAft>
                <a:spcPts val="0"/>
              </a:spcAft>
              <a:buClr>
                <a:srgbClr val="3333CC"/>
              </a:buClr>
              <a:buSzPts val="1500"/>
              <a:buFont typeface="Noto Sans Symbols"/>
              <a:buNone/>
            </a:pPr>
            <a:r>
              <a:rPr lang="en-US" sz="1500" b="0" i="0" u="none">
                <a:solidFill>
                  <a:srgbClr val="3333CC"/>
                </a:solidFill>
                <a:latin typeface="Noto Sans Symbols"/>
                <a:ea typeface="Noto Sans Symbols"/>
                <a:cs typeface="Noto Sans Symbols"/>
                <a:sym typeface="Noto Sans Symbols"/>
              </a:rPr>
              <a:t>🔾</a:t>
            </a:r>
            <a:r>
              <a:rPr lang="en-US" sz="15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each UDP segment</a:t>
            </a:r>
            <a:endParaRPr/>
          </a:p>
          <a:p>
            <a:pPr marL="285750"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handled independently</a:t>
            </a:r>
            <a:endParaRPr/>
          </a:p>
          <a:p>
            <a:pPr marL="285750"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of others</a:t>
            </a:r>
            <a:endParaRPr/>
          </a:p>
        </p:txBody>
      </p:sp>
      <p:sp>
        <p:nvSpPr>
          <p:cNvPr id="265" name="Google Shape;265;p38"/>
          <p:cNvSpPr txBox="1"/>
          <p:nvPr/>
        </p:nvSpPr>
        <p:spPr>
          <a:xfrm>
            <a:off x="4845050" y="4313237"/>
            <a:ext cx="344487" cy="277812"/>
          </a:xfrm>
          <a:prstGeom prst="rect">
            <a:avLst/>
          </a:prstGeom>
          <a:noFill/>
          <a:ln>
            <a:noFill/>
          </a:ln>
        </p:spPr>
        <p:txBody>
          <a:bodyPr spcFirstLastPara="1" wrap="square" lIns="0" tIns="0" rIns="0" bIns="0" anchor="t" anchorCtr="0">
            <a:spAutoFit/>
          </a:bodyPr>
          <a:lstStyle/>
          <a:p>
            <a:pPr marL="0" marR="0" lvl="0" indent="0" algn="l" rtl="0">
              <a:lnSpc>
                <a:spcPct val="105882"/>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endParaRPr/>
          </a:p>
        </p:txBody>
      </p:sp>
      <p:sp>
        <p:nvSpPr>
          <p:cNvPr id="266" name="Google Shape;266;p38"/>
          <p:cNvSpPr txBox="1"/>
          <p:nvPr/>
        </p:nvSpPr>
        <p:spPr>
          <a:xfrm>
            <a:off x="5187950" y="4225925"/>
            <a:ext cx="3321050" cy="1003300"/>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no congestion control: UDP</a:t>
            </a:r>
            <a:endParaRPr/>
          </a:p>
          <a:p>
            <a:pPr marL="0"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can blast away as fast as</a:t>
            </a:r>
            <a:endParaRPr/>
          </a:p>
          <a:p>
            <a:pPr marL="0"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desired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21</a:t>
            </a:fld>
            <a:endParaRPr/>
          </a:p>
        </p:txBody>
      </p:sp>
      <p:pic>
        <p:nvPicPr>
          <p:cNvPr id="272" name="Google Shape;272;p39"/>
          <p:cNvPicPr preferRelativeResize="0"/>
          <p:nvPr/>
        </p:nvPicPr>
        <p:blipFill rotWithShape="1">
          <a:blip r:embed="rId3">
            <a:alphaModFix/>
          </a:blip>
          <a:srcRect/>
          <a:stretch/>
        </p:blipFill>
        <p:spPr>
          <a:xfrm>
            <a:off x="565150" y="622300"/>
            <a:ext cx="8147050" cy="5641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278" name="Google Shape;278;p40"/>
          <p:cNvSpPr txBox="1"/>
          <p:nvPr/>
        </p:nvSpPr>
        <p:spPr>
          <a:xfrm>
            <a:off x="625475" y="417512"/>
            <a:ext cx="5102225"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UDP segment format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1"/>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23</a:t>
            </a:fld>
            <a:endParaRPr/>
          </a:p>
        </p:txBody>
      </p:sp>
      <p:pic>
        <p:nvPicPr>
          <p:cNvPr id="284" name="Google Shape;284;p41"/>
          <p:cNvPicPr preferRelativeResize="0"/>
          <p:nvPr/>
        </p:nvPicPr>
        <p:blipFill rotWithShape="1">
          <a:blip r:embed="rId3">
            <a:alphaModFix/>
          </a:blip>
          <a:srcRect/>
          <a:stretch/>
        </p:blipFill>
        <p:spPr>
          <a:xfrm>
            <a:off x="552450" y="585787"/>
            <a:ext cx="8072437" cy="5607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290" name="Google Shape;290;p42"/>
          <p:cNvSpPr txBox="1"/>
          <p:nvPr/>
        </p:nvSpPr>
        <p:spPr>
          <a:xfrm>
            <a:off x="625475" y="417512"/>
            <a:ext cx="4514850"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Checksum Concept</a:t>
            </a:r>
            <a:endParaRPr/>
          </a:p>
        </p:txBody>
      </p:sp>
      <p:sp>
        <p:nvSpPr>
          <p:cNvPr id="291" name="Google Shape;291;p42"/>
          <p:cNvSpPr txBox="1"/>
          <p:nvPr/>
        </p:nvSpPr>
        <p:spPr>
          <a:xfrm>
            <a:off x="5360987" y="1922462"/>
            <a:ext cx="768350" cy="230187"/>
          </a:xfrm>
          <a:prstGeom prst="rect">
            <a:avLst/>
          </a:prstGeom>
          <a:noFill/>
          <a:ln>
            <a:noFill/>
          </a:ln>
        </p:spPr>
        <p:txBody>
          <a:bodyPr spcFirstLastPara="1" wrap="square" lIns="0" tIns="0" rIns="0" bIns="0" anchor="t" anchorCtr="0">
            <a:spAutoFit/>
          </a:bodyPr>
          <a:lstStyle/>
          <a:p>
            <a:pPr marL="0"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Receiver</a:t>
            </a:r>
            <a:endParaRPr/>
          </a:p>
        </p:txBody>
      </p:sp>
      <p:sp>
        <p:nvSpPr>
          <p:cNvPr id="292" name="Google Shape;292;p42"/>
          <p:cNvSpPr txBox="1"/>
          <p:nvPr/>
        </p:nvSpPr>
        <p:spPr>
          <a:xfrm>
            <a:off x="5043487" y="2178050"/>
            <a:ext cx="1387475" cy="244475"/>
          </a:xfrm>
          <a:prstGeom prst="rect">
            <a:avLst/>
          </a:prstGeom>
          <a:noFill/>
          <a:ln>
            <a:noFill/>
          </a:ln>
        </p:spPr>
        <p:txBody>
          <a:bodyPr spcFirstLastPara="1" wrap="square" lIns="0" tIns="0" rIns="0" bIns="0" anchor="t" anchorCtr="0">
            <a:spAutoFit/>
          </a:bodyPr>
          <a:lstStyle/>
          <a:p>
            <a:pPr marL="0"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Section 1 n bits</a:t>
            </a:r>
            <a:endParaRPr/>
          </a:p>
        </p:txBody>
      </p:sp>
      <p:sp>
        <p:nvSpPr>
          <p:cNvPr id="293" name="Google Shape;293;p42"/>
          <p:cNvSpPr txBox="1"/>
          <p:nvPr/>
        </p:nvSpPr>
        <p:spPr>
          <a:xfrm>
            <a:off x="4941887" y="2468562"/>
            <a:ext cx="1582737" cy="788987"/>
          </a:xfrm>
          <a:prstGeom prst="rect">
            <a:avLst/>
          </a:prstGeom>
          <a:noFill/>
          <a:ln>
            <a:noFill/>
          </a:ln>
        </p:spPr>
        <p:txBody>
          <a:bodyPr spcFirstLastPara="1" wrap="square" lIns="0" tIns="0" rIns="0" bIns="0" anchor="t" anchorCtr="0">
            <a:spAutoFit/>
          </a:bodyPr>
          <a:lstStyle/>
          <a:p>
            <a:pPr marL="84137"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Section 2 n bits</a:t>
            </a:r>
            <a:endParaRPr/>
          </a:p>
          <a:p>
            <a:pPr marL="84137" marR="0" lvl="0" indent="0" algn="l" rtl="0">
              <a:lnSpc>
                <a:spcPct val="92307"/>
              </a:lnSpc>
              <a:spcBef>
                <a:spcPts val="26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a:t>
            </a:r>
            <a:endParaRPr/>
          </a:p>
          <a:p>
            <a:pPr marL="84137" marR="0" lvl="0" indent="0" algn="l" rtl="0">
              <a:lnSpc>
                <a:spcPct val="115384"/>
              </a:lnSpc>
              <a:spcBef>
                <a:spcPts val="20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Checksum </a:t>
            </a:r>
            <a:r>
              <a:rPr lang="en-US" sz="1300" b="0" i="0" u="none">
                <a:solidFill>
                  <a:srgbClr val="FFFFFF"/>
                </a:solidFill>
                <a:latin typeface="Times New Roman"/>
                <a:ea typeface="Times New Roman"/>
                <a:cs typeface="Times New Roman"/>
                <a:sym typeface="Times New Roman"/>
              </a:rPr>
              <a:t>n bits</a:t>
            </a:r>
            <a:endParaRPr/>
          </a:p>
          <a:p>
            <a:pPr marL="84137" marR="0" lvl="0" indent="0" algn="l" rtl="0">
              <a:lnSpc>
                <a:spcPct val="100000"/>
              </a:lnSpc>
              <a:spcBef>
                <a:spcPts val="26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a:t>
            </a:r>
            <a:endParaRPr/>
          </a:p>
        </p:txBody>
      </p:sp>
      <p:sp>
        <p:nvSpPr>
          <p:cNvPr id="294" name="Google Shape;294;p42"/>
          <p:cNvSpPr txBox="1"/>
          <p:nvPr/>
        </p:nvSpPr>
        <p:spPr>
          <a:xfrm>
            <a:off x="5021262" y="3254375"/>
            <a:ext cx="1408112" cy="242887"/>
          </a:xfrm>
          <a:prstGeom prst="rect">
            <a:avLst/>
          </a:prstGeom>
          <a:noFill/>
          <a:ln>
            <a:noFill/>
          </a:ln>
        </p:spPr>
        <p:txBody>
          <a:bodyPr spcFirstLastPara="1" wrap="square" lIns="0" tIns="0" rIns="0" bIns="0" anchor="t" anchorCtr="0">
            <a:spAutoFit/>
          </a:bodyPr>
          <a:lstStyle/>
          <a:p>
            <a:pPr marL="0"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Section k n bits</a:t>
            </a:r>
            <a:endParaRPr/>
          </a:p>
        </p:txBody>
      </p:sp>
      <p:sp>
        <p:nvSpPr>
          <p:cNvPr id="295" name="Google Shape;295;p42"/>
          <p:cNvSpPr txBox="1"/>
          <p:nvPr/>
        </p:nvSpPr>
        <p:spPr>
          <a:xfrm>
            <a:off x="3546475" y="3298825"/>
            <a:ext cx="531812" cy="230187"/>
          </a:xfrm>
          <a:prstGeom prst="rect">
            <a:avLst/>
          </a:prstGeom>
          <a:noFill/>
          <a:ln>
            <a:noFill/>
          </a:ln>
        </p:spPr>
        <p:txBody>
          <a:bodyPr spcFirstLastPara="1" wrap="square" lIns="0" tIns="0" rIns="0" bIns="0" anchor="t" anchorCtr="0">
            <a:spAutoFit/>
          </a:bodyPr>
          <a:lstStyle/>
          <a:p>
            <a:pPr marL="0"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n bits</a:t>
            </a:r>
            <a:endParaRPr/>
          </a:p>
        </p:txBody>
      </p:sp>
      <p:sp>
        <p:nvSpPr>
          <p:cNvPr id="296" name="Google Shape;296;p42"/>
          <p:cNvSpPr txBox="1"/>
          <p:nvPr/>
        </p:nvSpPr>
        <p:spPr>
          <a:xfrm>
            <a:off x="3422650" y="3484562"/>
            <a:ext cx="885825" cy="406400"/>
          </a:xfrm>
          <a:prstGeom prst="rect">
            <a:avLst/>
          </a:prstGeom>
          <a:noFill/>
          <a:ln>
            <a:noFill/>
          </a:ln>
        </p:spPr>
        <p:txBody>
          <a:bodyPr spcFirstLastPara="1" wrap="square" lIns="0" tIns="0" rIns="0" bIns="0" anchor="t" anchorCtr="0">
            <a:spAutoFit/>
          </a:bodyPr>
          <a:lstStyle/>
          <a:p>
            <a:pPr marL="0"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Checksum</a:t>
            </a:r>
            <a:endParaRPr/>
          </a:p>
          <a:p>
            <a:pPr marL="0" marR="0" lvl="0" indent="0" algn="l" rtl="0">
              <a:lnSpc>
                <a:spcPct val="100000"/>
              </a:lnSpc>
              <a:spcBef>
                <a:spcPts val="26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Packet</a:t>
            </a:r>
            <a:endParaRPr/>
          </a:p>
        </p:txBody>
      </p:sp>
      <p:sp>
        <p:nvSpPr>
          <p:cNvPr id="297" name="Google Shape;297;p42"/>
          <p:cNvSpPr txBox="1"/>
          <p:nvPr/>
        </p:nvSpPr>
        <p:spPr>
          <a:xfrm>
            <a:off x="5100637" y="3648075"/>
            <a:ext cx="1330325" cy="468312"/>
          </a:xfrm>
          <a:prstGeom prst="rect">
            <a:avLst/>
          </a:prstGeom>
          <a:noFill/>
          <a:ln>
            <a:noFill/>
          </a:ln>
        </p:spPr>
        <p:txBody>
          <a:bodyPr spcFirstLastPara="1" wrap="square" lIns="0" tIns="0" rIns="0" bIns="0" anchor="t" anchorCtr="0">
            <a:spAutoFit/>
          </a:bodyPr>
          <a:lstStyle/>
          <a:p>
            <a:pPr marL="254000"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Sum n bits</a:t>
            </a:r>
            <a:endParaRPr/>
          </a:p>
          <a:p>
            <a:pPr marL="254000" marR="0" lvl="0" indent="0" algn="l" rtl="0">
              <a:lnSpc>
                <a:spcPct val="115384"/>
              </a:lnSpc>
              <a:spcBef>
                <a:spcPts val="30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Complement</a:t>
            </a:r>
            <a:endParaRPr/>
          </a:p>
        </p:txBody>
      </p:sp>
      <p:sp>
        <p:nvSpPr>
          <p:cNvPr id="298" name="Google Shape;298;p42"/>
          <p:cNvSpPr txBox="1"/>
          <p:nvPr/>
        </p:nvSpPr>
        <p:spPr>
          <a:xfrm>
            <a:off x="7142162" y="3978275"/>
            <a:ext cx="1698625" cy="361950"/>
          </a:xfrm>
          <a:prstGeom prst="rect">
            <a:avLst/>
          </a:prstGeom>
          <a:noFill/>
          <a:ln>
            <a:noFill/>
          </a:ln>
        </p:spPr>
        <p:txBody>
          <a:bodyPr spcFirstLastPara="1" wrap="square" lIns="0" tIns="0" rIns="0" bIns="0" anchor="t" anchorCtr="0">
            <a:spAutoFit/>
          </a:bodyPr>
          <a:lstStyle/>
          <a:p>
            <a:pPr marL="0"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If the result is 0, keep;</a:t>
            </a:r>
            <a:endParaRPr/>
          </a:p>
          <a:p>
            <a:pPr marL="0" marR="0" lvl="0" indent="0" algn="l" rtl="0">
              <a:lnSpc>
                <a:spcPct val="76923"/>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otherwise, discard.</a:t>
            </a:r>
            <a:endParaRPr/>
          </a:p>
        </p:txBody>
      </p:sp>
      <p:sp>
        <p:nvSpPr>
          <p:cNvPr id="299" name="Google Shape;299;p42"/>
          <p:cNvSpPr txBox="1"/>
          <p:nvPr/>
        </p:nvSpPr>
        <p:spPr>
          <a:xfrm>
            <a:off x="5897562" y="4149725"/>
            <a:ext cx="531812" cy="230187"/>
          </a:xfrm>
          <a:prstGeom prst="rect">
            <a:avLst/>
          </a:prstGeom>
          <a:noFill/>
          <a:ln>
            <a:noFill/>
          </a:ln>
        </p:spPr>
        <p:txBody>
          <a:bodyPr spcFirstLastPara="1" wrap="square" lIns="0" tIns="0" rIns="0" bIns="0" anchor="t" anchorCtr="0">
            <a:spAutoFit/>
          </a:bodyPr>
          <a:lstStyle/>
          <a:p>
            <a:pPr marL="0"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n bits</a:t>
            </a:r>
            <a:endParaRPr/>
          </a:p>
        </p:txBody>
      </p:sp>
      <p:sp>
        <p:nvSpPr>
          <p:cNvPr id="300" name="Google Shape;300;p42"/>
          <p:cNvSpPr txBox="1"/>
          <p:nvPr/>
        </p:nvSpPr>
        <p:spPr>
          <a:xfrm>
            <a:off x="5832475" y="4335462"/>
            <a:ext cx="595312" cy="230187"/>
          </a:xfrm>
          <a:prstGeom prst="rect">
            <a:avLst/>
          </a:prstGeom>
          <a:noFill/>
          <a:ln>
            <a:noFill/>
          </a:ln>
        </p:spPr>
        <p:txBody>
          <a:bodyPr spcFirstLastPara="1" wrap="square" lIns="0" tIns="0" rIns="0" bIns="0" anchor="t" anchorCtr="0">
            <a:spAutoFit/>
          </a:bodyPr>
          <a:lstStyle/>
          <a:p>
            <a:pPr marL="0" marR="0" lvl="0" indent="0" algn="l" rtl="0">
              <a:lnSpc>
                <a:spcPct val="115384"/>
              </a:lnSpc>
              <a:spcBef>
                <a:spcPts val="0"/>
              </a:spcBef>
              <a:spcAft>
                <a:spcPts val="0"/>
              </a:spcAft>
              <a:buClr>
                <a:srgbClr val="000000"/>
              </a:buClr>
              <a:buSzPts val="1300"/>
              <a:buFont typeface="Times New Roman"/>
              <a:buNone/>
            </a:pPr>
            <a:r>
              <a:rPr lang="en-US" sz="1300" b="0" i="0" u="none">
                <a:solidFill>
                  <a:srgbClr val="000000"/>
                </a:solidFill>
                <a:latin typeface="Times New Roman"/>
                <a:ea typeface="Times New Roman"/>
                <a:cs typeface="Times New Roman"/>
                <a:sym typeface="Times New Roman"/>
              </a:rPr>
              <a:t>Result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1907" y="423745"/>
            <a:ext cx="8409497" cy="5754029"/>
          </a:xfrm>
        </p:spPr>
        <p:txBody>
          <a:bodyPr/>
          <a:lstStyle/>
          <a:p>
            <a:pPr algn="just" fontAlgn="base"/>
            <a:r>
              <a:rPr lang="en-US" sz="1600" dirty="0" smtClean="0">
                <a:latin typeface="Times New Roman" pitchFamily="18" charset="0"/>
                <a:cs typeface="Times New Roman" pitchFamily="18" charset="0"/>
              </a:rPr>
              <a:t>How does the method of ones' complement work for UDP and TCP checksum Calculation?</a:t>
            </a:r>
          </a:p>
          <a:p>
            <a:pPr algn="just" fontAlgn="base"/>
            <a:r>
              <a:rPr lang="en-US" sz="1600" dirty="0" smtClean="0">
                <a:latin typeface="Times New Roman" pitchFamily="18" charset="0"/>
                <a:cs typeface="Times New Roman" pitchFamily="18" charset="0"/>
              </a:rPr>
              <a:t>Let's understand this by an example. Imagine we have a UDP segment or a TCP packet. The first thing that we do is to divide and slice it up to 16 bit pieces. Let's assume we have three 16 bit data as below.</a:t>
            </a:r>
          </a:p>
          <a:p>
            <a:pPr algn="just" fontAlgn="base"/>
            <a:r>
              <a:rPr lang="en-US" sz="1600" dirty="0" smtClean="0">
                <a:latin typeface="Times New Roman" pitchFamily="18" charset="0"/>
                <a:cs typeface="Times New Roman" pitchFamily="18" charset="0"/>
              </a:rPr>
              <a:t> 1 0 0 1 1 0 1 0 0 1 0 1 0 1 1 0</a:t>
            </a:r>
          </a:p>
          <a:p>
            <a:pPr algn="just" fontAlgn="base"/>
            <a:r>
              <a:rPr lang="en-US" sz="1600" dirty="0" smtClean="0">
                <a:latin typeface="Times New Roman" pitchFamily="18" charset="0"/>
                <a:cs typeface="Times New Roman" pitchFamily="18" charset="0"/>
              </a:rPr>
              <a:t> 0 0 0 0 1 0 1 1 1 0 0 0 1 1 1 0</a:t>
            </a:r>
          </a:p>
          <a:p>
            <a:pPr algn="just" fontAlgn="base"/>
            <a:r>
              <a:rPr lang="en-US" sz="1600" dirty="0" smtClean="0">
                <a:latin typeface="Times New Roman" pitchFamily="18" charset="0"/>
                <a:cs typeface="Times New Roman" pitchFamily="18" charset="0"/>
              </a:rPr>
              <a:t> 0 0 0 0 1 1 0 1 1 1 0 0 1 1 0 0</a:t>
            </a:r>
          </a:p>
          <a:p>
            <a:pPr algn="just" fontAlgn="base"/>
            <a:r>
              <a:rPr lang="en-US" sz="1600" dirty="0" smtClean="0">
                <a:latin typeface="Times New Roman" pitchFamily="18" charset="0"/>
                <a:cs typeface="Times New Roman" pitchFamily="18" charset="0"/>
              </a:rPr>
              <a:t>If we add those three 16 bit data using binary addition. We get the below 16 bit data(Its simple binary addition). </a:t>
            </a:r>
          </a:p>
          <a:p>
            <a:pPr algn="just" fontAlgn="base"/>
            <a:r>
              <a:rPr lang="en-US" sz="1600" dirty="0" smtClean="0">
                <a:latin typeface="Times New Roman" pitchFamily="18" charset="0"/>
                <a:cs typeface="Times New Roman" pitchFamily="18" charset="0"/>
              </a:rPr>
              <a:t>  </a:t>
            </a:r>
          </a:p>
          <a:p>
            <a:pPr algn="just" fontAlgn="base"/>
            <a:r>
              <a:rPr lang="en-US" sz="1600" dirty="0" smtClean="0">
                <a:latin typeface="Times New Roman" pitchFamily="18" charset="0"/>
                <a:cs typeface="Times New Roman" pitchFamily="18" charset="0"/>
              </a:rPr>
              <a:t> 1001101001010110 +  0000101110001110 + 0000110111001100 = 1011001110110000</a:t>
            </a:r>
          </a:p>
          <a:p>
            <a:pPr algn="just" fontAlgn="base"/>
            <a:r>
              <a:rPr lang="en-US" sz="1600" dirty="0" smtClean="0">
                <a:latin typeface="Times New Roman" pitchFamily="18" charset="0"/>
                <a:cs typeface="Times New Roman" pitchFamily="18" charset="0"/>
              </a:rPr>
              <a:t> Ones complement of our result 1011001110110000  is </a:t>
            </a:r>
            <a:r>
              <a:rPr lang="en-US" sz="1600" b="1" u="sng" dirty="0" smtClean="0">
                <a:latin typeface="Times New Roman" pitchFamily="18" charset="0"/>
                <a:cs typeface="Times New Roman" pitchFamily="18" charset="0"/>
              </a:rPr>
              <a:t>0100110001001111(This is our checksum)</a:t>
            </a:r>
            <a:r>
              <a:rPr lang="en-US" sz="1600" dirty="0" smtClean="0">
                <a:latin typeface="Times New Roman" pitchFamily="18" charset="0"/>
                <a:cs typeface="Times New Roman" pitchFamily="18" charset="0"/>
              </a:rPr>
              <a:t>. So we need to basically send our data (which is the three binary 16 bit numbers) along with its checksum to a </a:t>
            </a:r>
            <a:r>
              <a:rPr lang="en-US" sz="1600" dirty="0" err="1" smtClean="0">
                <a:latin typeface="Times New Roman" pitchFamily="18" charset="0"/>
                <a:cs typeface="Times New Roman" pitchFamily="18" charset="0"/>
              </a:rPr>
              <a:t>recieaver</a:t>
            </a:r>
            <a:r>
              <a:rPr lang="en-US" sz="1600" dirty="0" smtClean="0">
                <a:latin typeface="Times New Roman" pitchFamily="18" charset="0"/>
                <a:cs typeface="Times New Roman" pitchFamily="18" charset="0"/>
              </a:rPr>
              <a:t>. The main thing to understand is, the </a:t>
            </a:r>
            <a:r>
              <a:rPr lang="en-US" sz="1600" dirty="0" err="1" smtClean="0">
                <a:latin typeface="Times New Roman" pitchFamily="18" charset="0"/>
                <a:cs typeface="Times New Roman" pitchFamily="18" charset="0"/>
              </a:rPr>
              <a:t>reciever</a:t>
            </a:r>
            <a:r>
              <a:rPr lang="en-US" sz="1600" dirty="0" smtClean="0">
                <a:latin typeface="Times New Roman" pitchFamily="18" charset="0"/>
                <a:cs typeface="Times New Roman" pitchFamily="18" charset="0"/>
              </a:rPr>
              <a:t> will get the data as well as the checksum we calculated.</a:t>
            </a:r>
          </a:p>
          <a:p>
            <a:pPr fontAlgn="base">
              <a:buNone/>
            </a:pPr>
            <a:endParaRPr lang="en-US" sz="1600" dirty="0" smtClean="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100" y="1152563"/>
            <a:ext cx="6797992" cy="1710943"/>
          </a:xfrm>
        </p:spPr>
        <p:txBody>
          <a:bodyPr/>
          <a:lstStyle/>
          <a:p>
            <a:pPr fontAlgn="base"/>
            <a:r>
              <a:rPr lang="en-US" sz="1600" b="1" u="none" dirty="0" smtClean="0">
                <a:solidFill>
                  <a:schemeClr val="tx1"/>
                </a:solidFill>
                <a:latin typeface="Times New Roman" pitchFamily="18" charset="0"/>
                <a:cs typeface="Times New Roman" pitchFamily="18" charset="0"/>
              </a:rPr>
              <a:t>The </a:t>
            </a:r>
            <a:r>
              <a:rPr lang="en-US" sz="1600" b="1" u="none" dirty="0" err="1" smtClean="0">
                <a:solidFill>
                  <a:schemeClr val="tx1"/>
                </a:solidFill>
                <a:latin typeface="Times New Roman" pitchFamily="18" charset="0"/>
                <a:cs typeface="Times New Roman" pitchFamily="18" charset="0"/>
              </a:rPr>
              <a:t>reciever</a:t>
            </a:r>
            <a:r>
              <a:rPr lang="en-US" sz="1600" b="1" u="none" dirty="0" smtClean="0">
                <a:solidFill>
                  <a:schemeClr val="tx1"/>
                </a:solidFill>
                <a:latin typeface="Times New Roman" pitchFamily="18" charset="0"/>
                <a:cs typeface="Times New Roman" pitchFamily="18" charset="0"/>
              </a:rPr>
              <a:t> will get the below things.</a:t>
            </a:r>
            <a:r>
              <a:rPr lang="en-US" sz="1600" u="none" dirty="0" smtClean="0">
                <a:solidFill>
                  <a:schemeClr val="tx1"/>
                </a:solidFill>
                <a:latin typeface="Times New Roman" pitchFamily="18" charset="0"/>
                <a:cs typeface="Times New Roman" pitchFamily="18" charset="0"/>
              </a:rPr>
              <a:t/>
            </a:r>
            <a:br>
              <a:rPr lang="en-US" sz="1600" u="none" dirty="0" smtClean="0">
                <a:solidFill>
                  <a:schemeClr val="tx1"/>
                </a:solidFill>
                <a:latin typeface="Times New Roman" pitchFamily="18" charset="0"/>
                <a:cs typeface="Times New Roman" pitchFamily="18" charset="0"/>
              </a:rPr>
            </a:br>
            <a:r>
              <a:rPr lang="en-US" sz="1600" u="none" dirty="0" smtClean="0">
                <a:solidFill>
                  <a:schemeClr val="tx1"/>
                </a:solidFill>
                <a:latin typeface="Times New Roman" pitchFamily="18" charset="0"/>
                <a:cs typeface="Times New Roman" pitchFamily="18" charset="0"/>
              </a:rPr>
              <a:t> </a:t>
            </a:r>
            <a:br>
              <a:rPr lang="en-US" sz="1600" u="none" dirty="0" smtClean="0">
                <a:solidFill>
                  <a:schemeClr val="tx1"/>
                </a:solidFill>
                <a:latin typeface="Times New Roman" pitchFamily="18" charset="0"/>
                <a:cs typeface="Times New Roman" pitchFamily="18" charset="0"/>
              </a:rPr>
            </a:br>
            <a:r>
              <a:rPr lang="en-US" sz="1600" u="none" dirty="0" smtClean="0">
                <a:solidFill>
                  <a:schemeClr val="tx1"/>
                </a:solidFill>
                <a:latin typeface="Times New Roman" pitchFamily="18" charset="0"/>
                <a:cs typeface="Times New Roman" pitchFamily="18" charset="0"/>
              </a:rPr>
              <a:t>1 0 0 1 1 0 1 0 0 1 0 1 0 1 1 0 (data)</a:t>
            </a:r>
            <a:br>
              <a:rPr lang="en-US" sz="1600" u="none" dirty="0" smtClean="0">
                <a:solidFill>
                  <a:schemeClr val="tx1"/>
                </a:solidFill>
                <a:latin typeface="Times New Roman" pitchFamily="18" charset="0"/>
                <a:cs typeface="Times New Roman" pitchFamily="18" charset="0"/>
              </a:rPr>
            </a:br>
            <a:r>
              <a:rPr lang="en-US" sz="1600" u="none" dirty="0" smtClean="0">
                <a:solidFill>
                  <a:schemeClr val="tx1"/>
                </a:solidFill>
                <a:latin typeface="Times New Roman" pitchFamily="18" charset="0"/>
                <a:cs typeface="Times New Roman" pitchFamily="18" charset="0"/>
              </a:rPr>
              <a:t>0 0 0 0 1 0 1 1 1 0 0 0 1 1 1 0 (data)</a:t>
            </a:r>
            <a:br>
              <a:rPr lang="en-US" sz="1600" u="none" dirty="0" smtClean="0">
                <a:solidFill>
                  <a:schemeClr val="tx1"/>
                </a:solidFill>
                <a:latin typeface="Times New Roman" pitchFamily="18" charset="0"/>
                <a:cs typeface="Times New Roman" pitchFamily="18" charset="0"/>
              </a:rPr>
            </a:br>
            <a:r>
              <a:rPr lang="en-US" sz="1600" u="none" dirty="0" smtClean="0">
                <a:solidFill>
                  <a:schemeClr val="tx1"/>
                </a:solidFill>
                <a:latin typeface="Times New Roman" pitchFamily="18" charset="0"/>
                <a:cs typeface="Times New Roman" pitchFamily="18" charset="0"/>
              </a:rPr>
              <a:t>0 0 0 0 1 1 0 1 1 1 0 0 1 1 0 0 (data)</a:t>
            </a:r>
            <a:br>
              <a:rPr lang="en-US" sz="1600" u="none" dirty="0" smtClean="0">
                <a:solidFill>
                  <a:schemeClr val="tx1"/>
                </a:solidFill>
                <a:latin typeface="Times New Roman" pitchFamily="18" charset="0"/>
                <a:cs typeface="Times New Roman" pitchFamily="18" charset="0"/>
              </a:rPr>
            </a:br>
            <a:r>
              <a:rPr lang="en-US" sz="1600" u="none" dirty="0" smtClean="0">
                <a:solidFill>
                  <a:schemeClr val="tx1"/>
                </a:solidFill>
                <a:latin typeface="Times New Roman" pitchFamily="18" charset="0"/>
                <a:cs typeface="Times New Roman" pitchFamily="18" charset="0"/>
              </a:rPr>
              <a:t>0 1 0 0 1 1 0 0 0 1 0 0 1 1 1 1 (Checksum)</a:t>
            </a:r>
            <a:br>
              <a:rPr lang="en-US" sz="1600" u="none" dirty="0" smtClean="0">
                <a:solidFill>
                  <a:schemeClr val="tx1"/>
                </a:solidFill>
                <a:latin typeface="Times New Roman" pitchFamily="18" charset="0"/>
                <a:cs typeface="Times New Roman" pitchFamily="18" charset="0"/>
              </a:rPr>
            </a:br>
            <a:r>
              <a:rPr lang="en-US" sz="1600" u="none" dirty="0" smtClean="0">
                <a:solidFill>
                  <a:schemeClr val="tx1"/>
                </a:solidFill>
                <a:latin typeface="Times New Roman" pitchFamily="18" charset="0"/>
                <a:cs typeface="Times New Roman" pitchFamily="18" charset="0"/>
              </a:rPr>
              <a:t> </a:t>
            </a:r>
            <a:br>
              <a:rPr lang="en-US" sz="1600" u="none" dirty="0" smtClean="0">
                <a:solidFill>
                  <a:schemeClr val="tx1"/>
                </a:solidFill>
                <a:latin typeface="Times New Roman" pitchFamily="18" charset="0"/>
                <a:cs typeface="Times New Roman" pitchFamily="18" charset="0"/>
              </a:rPr>
            </a:br>
            <a:r>
              <a:rPr lang="en-US" sz="1600" u="none" dirty="0" smtClean="0">
                <a:solidFill>
                  <a:schemeClr val="tx1"/>
                </a:solidFill>
                <a:latin typeface="Times New Roman" pitchFamily="18" charset="0"/>
                <a:cs typeface="Times New Roman" pitchFamily="18" charset="0"/>
              </a:rPr>
              <a:t>The </a:t>
            </a:r>
            <a:r>
              <a:rPr lang="en-US" sz="1600" u="none" dirty="0" err="1" smtClean="0">
                <a:solidFill>
                  <a:schemeClr val="tx1"/>
                </a:solidFill>
                <a:latin typeface="Times New Roman" pitchFamily="18" charset="0"/>
                <a:cs typeface="Times New Roman" pitchFamily="18" charset="0"/>
              </a:rPr>
              <a:t>reciever</a:t>
            </a:r>
            <a:r>
              <a:rPr lang="en-US" sz="1600" u="none" dirty="0" smtClean="0">
                <a:solidFill>
                  <a:schemeClr val="tx1"/>
                </a:solidFill>
                <a:latin typeface="Times New Roman" pitchFamily="18" charset="0"/>
                <a:cs typeface="Times New Roman" pitchFamily="18" charset="0"/>
              </a:rPr>
              <a:t> will simply add all the above 4 things. Data as well as checksum are added together. Let's try adding it.</a:t>
            </a:r>
            <a:br>
              <a:rPr lang="en-US" sz="1600" u="none" dirty="0" smtClean="0">
                <a:solidFill>
                  <a:schemeClr val="tx1"/>
                </a:solidFill>
                <a:latin typeface="Times New Roman" pitchFamily="18" charset="0"/>
                <a:cs typeface="Times New Roman" pitchFamily="18" charset="0"/>
              </a:rPr>
            </a:br>
            <a:r>
              <a:rPr lang="en-US" sz="1600" u="none" dirty="0" smtClean="0">
                <a:solidFill>
                  <a:schemeClr val="tx1"/>
                </a:solidFill>
                <a:latin typeface="Times New Roman" pitchFamily="18" charset="0"/>
                <a:cs typeface="Times New Roman" pitchFamily="18" charset="0"/>
              </a:rPr>
              <a:t> </a:t>
            </a:r>
            <a:br>
              <a:rPr lang="en-US" sz="1600" u="none" dirty="0" smtClean="0">
                <a:solidFill>
                  <a:schemeClr val="tx1"/>
                </a:solidFill>
                <a:latin typeface="Times New Roman" pitchFamily="18" charset="0"/>
                <a:cs typeface="Times New Roman" pitchFamily="18" charset="0"/>
              </a:rPr>
            </a:br>
            <a:r>
              <a:rPr lang="en-US" sz="1600" u="none" dirty="0" smtClean="0">
                <a:solidFill>
                  <a:schemeClr val="tx1"/>
                </a:solidFill>
                <a:latin typeface="Times New Roman" pitchFamily="18" charset="0"/>
                <a:cs typeface="Times New Roman" pitchFamily="18" charset="0"/>
              </a:rPr>
              <a:t>1001101001010110 +  0000101110001110 + 0000110111001100 + 0100110001001111 = 1111111111111111</a:t>
            </a:r>
            <a:br>
              <a:rPr lang="en-US" sz="1600" u="none" dirty="0" smtClean="0">
                <a:solidFill>
                  <a:schemeClr val="tx1"/>
                </a:solidFill>
                <a:latin typeface="Times New Roman" pitchFamily="18" charset="0"/>
                <a:cs typeface="Times New Roman" pitchFamily="18" charset="0"/>
              </a:rPr>
            </a:br>
            <a:endParaRPr lang="en-US" sz="1600" u="none" dirty="0">
              <a:solidFill>
                <a:schemeClr val="tx1"/>
              </a:solidFill>
              <a:latin typeface="Times New Roman" pitchFamily="18" charset="0"/>
              <a:cs typeface="Times New Roman"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26</a:t>
            </a:fld>
            <a:endParaRPr lang="en-US"/>
          </a:p>
        </p:txBody>
      </p:sp>
      <p:sp>
        <p:nvSpPr>
          <p:cNvPr id="5" name="Rectangle 4"/>
          <p:cNvSpPr/>
          <p:nvPr/>
        </p:nvSpPr>
        <p:spPr>
          <a:xfrm>
            <a:off x="1193180" y="4055918"/>
            <a:ext cx="7237142" cy="738664"/>
          </a:xfrm>
          <a:prstGeom prst="rect">
            <a:avLst/>
          </a:prstGeom>
        </p:spPr>
        <p:txBody>
          <a:bodyPr wrap="square">
            <a:spAutoFit/>
          </a:bodyPr>
          <a:lstStyle/>
          <a:p>
            <a:pPr algn="just"/>
            <a:r>
              <a:rPr lang="en-US" b="1" i="1" u="sng" dirty="0" smtClean="0"/>
              <a:t>If the output of sum of 16 bit data and checksum is 1111111111111111. All fields will be 1s. Even if there is one 0, then that means errors were introduced in the data during transit.</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3"/>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306" name="Google Shape;306;p43"/>
          <p:cNvSpPr txBox="1"/>
          <p:nvPr/>
        </p:nvSpPr>
        <p:spPr>
          <a:xfrm>
            <a:off x="625475" y="182562"/>
            <a:ext cx="6805612" cy="1223962"/>
          </a:xfrm>
          <a:prstGeom prst="rect">
            <a:avLst/>
          </a:prstGeom>
          <a:noFill/>
          <a:ln>
            <a:noFill/>
          </a:ln>
        </p:spPr>
        <p:txBody>
          <a:bodyPr spcFirstLastPara="1" wrap="square" lIns="0" tIns="0" rIns="0" bIns="0" anchor="t" anchorCtr="0">
            <a:spAutoFit/>
          </a:bodyPr>
          <a:lstStyle/>
          <a:p>
            <a:pPr marL="0" marR="0" lvl="0" indent="0" algn="l" rtl="0">
              <a:lnSpc>
                <a:spcPct val="138888"/>
              </a:lnSpc>
              <a:spcBef>
                <a:spcPts val="0"/>
              </a:spcBef>
              <a:spcAft>
                <a:spcPts val="0"/>
              </a:spcAft>
              <a:buClr>
                <a:srgbClr val="3333CC"/>
              </a:buClr>
              <a:buSzPts val="3600"/>
              <a:buFont typeface="Comic Sans MS"/>
              <a:buNone/>
            </a:pPr>
            <a:r>
              <a:rPr lang="en-US" sz="3600" b="0" i="0" u="sng">
                <a:solidFill>
                  <a:srgbClr val="3333CC"/>
                </a:solidFill>
                <a:latin typeface="Comic Sans MS"/>
                <a:ea typeface="Comic Sans MS"/>
                <a:cs typeface="Comic Sans MS"/>
                <a:sym typeface="Comic Sans MS"/>
              </a:rPr>
              <a:t>Checksum calculation at sender</a:t>
            </a:r>
            <a:endParaRPr/>
          </a:p>
          <a:p>
            <a:pPr marL="0" marR="0" lvl="0" indent="0" algn="l" rtl="0">
              <a:lnSpc>
                <a:spcPct val="119444"/>
              </a:lnSpc>
              <a:spcBef>
                <a:spcPts val="720"/>
              </a:spcBef>
              <a:spcAft>
                <a:spcPts val="0"/>
              </a:spcAft>
              <a:buClr>
                <a:srgbClr val="3333CC"/>
              </a:buClr>
              <a:buSzPts val="3600"/>
              <a:buFont typeface="Comic Sans MS"/>
              <a:buNone/>
            </a:pPr>
            <a:r>
              <a:rPr lang="en-US" sz="3600" b="0" i="0" u="sng">
                <a:solidFill>
                  <a:srgbClr val="3333CC"/>
                </a:solidFill>
                <a:latin typeface="Comic Sans MS"/>
                <a:ea typeface="Comic Sans MS"/>
                <a:cs typeface="Comic Sans MS"/>
                <a:sym typeface="Comic Sans MS"/>
              </a:rPr>
              <a:t>side for 7 bytes of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312" name="Google Shape;312;p44"/>
          <p:cNvSpPr txBox="1"/>
          <p:nvPr/>
        </p:nvSpPr>
        <p:spPr>
          <a:xfrm>
            <a:off x="625475" y="493712"/>
            <a:ext cx="7259637" cy="604837"/>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3200"/>
              <a:buFont typeface="Comic Sans MS"/>
              <a:buNone/>
            </a:pPr>
            <a:r>
              <a:rPr lang="en-US" sz="3200" b="0" i="0" u="sng">
                <a:solidFill>
                  <a:srgbClr val="3333CC"/>
                </a:solidFill>
                <a:latin typeface="Comic Sans MS"/>
                <a:ea typeface="Comic Sans MS"/>
                <a:cs typeface="Comic Sans MS"/>
                <a:sym typeface="Comic Sans MS"/>
              </a:rPr>
              <a:t>Checksum calculation at receiver side</a:t>
            </a:r>
            <a:endParaRPr/>
          </a:p>
        </p:txBody>
      </p:sp>
      <p:sp>
        <p:nvSpPr>
          <p:cNvPr id="313" name="Google Shape;313;p44"/>
          <p:cNvSpPr txBox="1"/>
          <p:nvPr/>
        </p:nvSpPr>
        <p:spPr>
          <a:xfrm>
            <a:off x="873125" y="1079500"/>
            <a:ext cx="2881312"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1" i="0" u="none">
                <a:solidFill>
                  <a:srgbClr val="000000"/>
                </a:solidFill>
                <a:latin typeface="Comic Sans MS"/>
                <a:ea typeface="Comic Sans MS"/>
                <a:cs typeface="Comic Sans MS"/>
                <a:sym typeface="Comic Sans MS"/>
              </a:rPr>
              <a:t>Sender sends the UDP segment</a:t>
            </a:r>
            <a:endParaRPr/>
          </a:p>
        </p:txBody>
      </p:sp>
      <p:sp>
        <p:nvSpPr>
          <p:cNvPr id="314" name="Google Shape;314;p44"/>
          <p:cNvSpPr txBox="1"/>
          <p:nvPr/>
        </p:nvSpPr>
        <p:spPr>
          <a:xfrm>
            <a:off x="5343525" y="1076325"/>
            <a:ext cx="3228975"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1" i="0" u="none">
                <a:solidFill>
                  <a:srgbClr val="000000"/>
                </a:solidFill>
                <a:latin typeface="Comic Sans MS"/>
                <a:ea typeface="Comic Sans MS"/>
                <a:cs typeface="Comic Sans MS"/>
                <a:sym typeface="Comic Sans MS"/>
              </a:rPr>
              <a:t>Receiver receives the UDP segment</a:t>
            </a:r>
            <a:endParaRPr/>
          </a:p>
        </p:txBody>
      </p:sp>
      <p:sp>
        <p:nvSpPr>
          <p:cNvPr id="315" name="Google Shape;315;p44"/>
          <p:cNvSpPr txBox="1"/>
          <p:nvPr/>
        </p:nvSpPr>
        <p:spPr>
          <a:xfrm>
            <a:off x="1106487" y="1292225"/>
            <a:ext cx="2414587"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1" i="0" u="none">
                <a:solidFill>
                  <a:srgbClr val="000000"/>
                </a:solidFill>
                <a:latin typeface="Comic Sans MS"/>
                <a:ea typeface="Comic Sans MS"/>
                <a:cs typeface="Comic Sans MS"/>
                <a:sym typeface="Comic Sans MS"/>
              </a:rPr>
              <a:t>along with checksum filled</a:t>
            </a:r>
            <a:endParaRPr/>
          </a:p>
        </p:txBody>
      </p:sp>
      <p:sp>
        <p:nvSpPr>
          <p:cNvPr id="316" name="Google Shape;316;p44"/>
          <p:cNvSpPr txBox="1"/>
          <p:nvPr/>
        </p:nvSpPr>
        <p:spPr>
          <a:xfrm>
            <a:off x="6492875" y="1289050"/>
            <a:ext cx="931862" cy="28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1" i="0" u="none">
                <a:solidFill>
                  <a:srgbClr val="000000"/>
                </a:solidFill>
                <a:latin typeface="Comic Sans MS"/>
                <a:ea typeface="Comic Sans MS"/>
                <a:cs typeface="Comic Sans MS"/>
                <a:sym typeface="Comic Sans MS"/>
              </a:rPr>
              <a:t>correctly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p:nvPr/>
        </p:nvSpPr>
        <p:spPr>
          <a:xfrm>
            <a:off x="0" y="7937"/>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323" name="Google Shape;323;p45"/>
          <p:cNvSpPr txBox="1"/>
          <p:nvPr/>
        </p:nvSpPr>
        <p:spPr>
          <a:xfrm>
            <a:off x="625475" y="112712"/>
            <a:ext cx="2801937"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a:t>
            </a:fld>
            <a:endParaRPr/>
          </a:p>
        </p:txBody>
      </p:sp>
      <p:pic>
        <p:nvPicPr>
          <p:cNvPr id="144" name="Google Shape;144;p21"/>
          <p:cNvPicPr preferRelativeResize="0"/>
          <p:nvPr/>
        </p:nvPicPr>
        <p:blipFill rotWithShape="1">
          <a:blip r:embed="rId3">
            <a:alphaModFix/>
          </a:blip>
          <a:srcRect/>
          <a:stretch/>
        </p:blipFill>
        <p:spPr>
          <a:xfrm>
            <a:off x="515937" y="792162"/>
            <a:ext cx="8628062" cy="5191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7"/>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9"/>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344" name="Google Shape;344;p49"/>
          <p:cNvSpPr txBox="1"/>
          <p:nvPr/>
        </p:nvSpPr>
        <p:spPr>
          <a:xfrm>
            <a:off x="4114800" y="2482850"/>
            <a:ext cx="1068387"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TCP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0"/>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33</a:t>
            </a:fld>
            <a:endParaRPr/>
          </a:p>
        </p:txBody>
      </p:sp>
      <p:pic>
        <p:nvPicPr>
          <p:cNvPr id="350" name="Google Shape;350;p50"/>
          <p:cNvPicPr preferRelativeResize="0"/>
          <p:nvPr/>
        </p:nvPicPr>
        <p:blipFill rotWithShape="1">
          <a:blip r:embed="rId3">
            <a:alphaModFix/>
          </a:blip>
          <a:srcRect/>
          <a:stretch/>
        </p:blipFill>
        <p:spPr>
          <a:xfrm>
            <a:off x="698500" y="530225"/>
            <a:ext cx="7913687" cy="587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2"/>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361" name="Google Shape;361;p52"/>
          <p:cNvSpPr txBox="1"/>
          <p:nvPr/>
        </p:nvSpPr>
        <p:spPr>
          <a:xfrm>
            <a:off x="3271837" y="152400"/>
            <a:ext cx="1455737" cy="261937"/>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Times New Roman"/>
              <a:buNone/>
            </a:pPr>
            <a:r>
              <a:rPr lang="en-US" sz="1600" b="1" i="1" u="none">
                <a:solidFill>
                  <a:srgbClr val="000000"/>
                </a:solidFill>
                <a:latin typeface="Times New Roman"/>
                <a:ea typeface="Times New Roman"/>
                <a:cs typeface="Times New Roman"/>
                <a:sym typeface="Times New Roman"/>
              </a:rPr>
              <a:t>Stream delivery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4"/>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372" name="Google Shape;372;p54"/>
          <p:cNvSpPr txBox="1"/>
          <p:nvPr/>
        </p:nvSpPr>
        <p:spPr>
          <a:xfrm>
            <a:off x="2452687" y="822325"/>
            <a:ext cx="4010025" cy="604837"/>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3200"/>
              <a:buFont typeface="Comic Sans MS"/>
              <a:buNone/>
            </a:pPr>
            <a:r>
              <a:rPr lang="en-US" sz="3200" b="1" i="0" u="sng">
                <a:solidFill>
                  <a:srgbClr val="000000"/>
                </a:solidFill>
                <a:latin typeface="Comic Sans MS"/>
                <a:ea typeface="Comic Sans MS"/>
                <a:cs typeface="Comic Sans MS"/>
                <a:sym typeface="Comic Sans MS"/>
              </a:rPr>
              <a:t>Numbering System:</a:t>
            </a:r>
            <a:endParaRPr/>
          </a:p>
        </p:txBody>
      </p:sp>
      <p:sp>
        <p:nvSpPr>
          <p:cNvPr id="373" name="Google Shape;373;p54"/>
          <p:cNvSpPr txBox="1"/>
          <p:nvPr/>
        </p:nvSpPr>
        <p:spPr>
          <a:xfrm>
            <a:off x="1747837" y="1797050"/>
            <a:ext cx="5421312" cy="1581150"/>
          </a:xfrm>
          <a:prstGeom prst="rect">
            <a:avLst/>
          </a:prstGeom>
          <a:noFill/>
          <a:ln>
            <a:noFill/>
          </a:ln>
        </p:spPr>
        <p:txBody>
          <a:bodyPr spcFirstLastPara="1" wrap="square" lIns="0" tIns="0" rIns="0" bIns="0" anchor="t" anchorCtr="0">
            <a:spAutoFit/>
          </a:bodyPr>
          <a:lstStyle/>
          <a:p>
            <a:pPr marL="1133475" marR="0" lvl="0" indent="0" algn="l" rtl="0">
              <a:lnSpc>
                <a:spcPct val="137500"/>
              </a:lnSpc>
              <a:spcBef>
                <a:spcPts val="0"/>
              </a:spcBef>
              <a:spcAft>
                <a:spcPts val="0"/>
              </a:spcAft>
              <a:buClr>
                <a:srgbClr val="000000"/>
              </a:buClr>
              <a:buSzPts val="3200"/>
              <a:buFont typeface="Noto Sans Symbols"/>
              <a:buNone/>
            </a:pPr>
            <a:r>
              <a:rPr lang="en-US" sz="3200" b="0" i="0" u="none">
                <a:solidFill>
                  <a:srgbClr val="000000"/>
                </a:solidFill>
                <a:latin typeface="Noto Sans Symbols"/>
                <a:ea typeface="Noto Sans Symbols"/>
                <a:cs typeface="Noto Sans Symbols"/>
                <a:sym typeface="Noto Sans Symbols"/>
              </a:rPr>
              <a:t>❑</a:t>
            </a:r>
            <a:r>
              <a:rPr lang="en-US" sz="3200" b="0" i="0" u="none">
                <a:solidFill>
                  <a:srgbClr val="000000"/>
                </a:solidFill>
                <a:latin typeface="Times New Roman"/>
                <a:ea typeface="Times New Roman"/>
                <a:cs typeface="Times New Roman"/>
                <a:sym typeface="Times New Roman"/>
              </a:rPr>
              <a:t> </a:t>
            </a:r>
            <a:r>
              <a:rPr lang="en-US" sz="3200" b="0" i="0" u="none">
                <a:solidFill>
                  <a:srgbClr val="000000"/>
                </a:solidFill>
                <a:latin typeface="Comic Sans MS"/>
                <a:ea typeface="Comic Sans MS"/>
                <a:cs typeface="Comic Sans MS"/>
                <a:sym typeface="Comic Sans MS"/>
              </a:rPr>
              <a:t>Byte Number</a:t>
            </a:r>
            <a:endParaRPr/>
          </a:p>
          <a:p>
            <a:pPr marL="1133475" marR="0" lvl="0" indent="0" algn="l" rtl="0">
              <a:lnSpc>
                <a:spcPct val="118750"/>
              </a:lnSpc>
              <a:spcBef>
                <a:spcPts val="640"/>
              </a:spcBef>
              <a:spcAft>
                <a:spcPts val="0"/>
              </a:spcAft>
              <a:buClr>
                <a:srgbClr val="000000"/>
              </a:buClr>
              <a:buSzPts val="3200"/>
              <a:buFont typeface="Noto Sans Symbols"/>
              <a:buNone/>
            </a:pPr>
            <a:r>
              <a:rPr lang="en-US" sz="3200" b="0" i="0" u="none">
                <a:solidFill>
                  <a:srgbClr val="000000"/>
                </a:solidFill>
                <a:latin typeface="Noto Sans Symbols"/>
                <a:ea typeface="Noto Sans Symbols"/>
                <a:cs typeface="Noto Sans Symbols"/>
                <a:sym typeface="Noto Sans Symbols"/>
              </a:rPr>
              <a:t>❑</a:t>
            </a:r>
            <a:r>
              <a:rPr lang="en-US" sz="3200" b="0" i="0" u="none">
                <a:solidFill>
                  <a:srgbClr val="000000"/>
                </a:solidFill>
                <a:latin typeface="Comic Sans MS"/>
                <a:ea typeface="Comic Sans MS"/>
                <a:cs typeface="Comic Sans MS"/>
                <a:sym typeface="Comic Sans MS"/>
              </a:rPr>
              <a:t>Sequence number</a:t>
            </a:r>
            <a:endParaRPr/>
          </a:p>
          <a:p>
            <a:pPr marL="1133475" marR="0" lvl="0" indent="0" algn="l" rtl="0">
              <a:lnSpc>
                <a:spcPct val="118750"/>
              </a:lnSpc>
              <a:spcBef>
                <a:spcPts val="640"/>
              </a:spcBef>
              <a:spcAft>
                <a:spcPts val="0"/>
              </a:spcAft>
              <a:buClr>
                <a:srgbClr val="000000"/>
              </a:buClr>
              <a:buSzPts val="3200"/>
              <a:buFont typeface="Noto Sans Symbols"/>
              <a:buNone/>
            </a:pPr>
            <a:r>
              <a:rPr lang="en-US" sz="3200" b="0" i="0" u="none">
                <a:solidFill>
                  <a:srgbClr val="000000"/>
                </a:solidFill>
                <a:latin typeface="Noto Sans Symbols"/>
                <a:ea typeface="Noto Sans Symbols"/>
                <a:cs typeface="Noto Sans Symbols"/>
                <a:sym typeface="Noto Sans Symbols"/>
              </a:rPr>
              <a:t>❑</a:t>
            </a:r>
            <a:r>
              <a:rPr lang="en-US" sz="3200" b="0" i="0" u="none">
                <a:solidFill>
                  <a:srgbClr val="000000"/>
                </a:solidFill>
                <a:latin typeface="Comic Sans MS"/>
                <a:ea typeface="Comic Sans MS"/>
                <a:cs typeface="Comic Sans MS"/>
                <a:sym typeface="Comic Sans MS"/>
              </a:rPr>
              <a:t>Acknowledgement number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379" name="Google Shape;379;p55"/>
          <p:cNvSpPr txBox="1"/>
          <p:nvPr/>
        </p:nvSpPr>
        <p:spPr>
          <a:xfrm>
            <a:off x="765175" y="1658937"/>
            <a:ext cx="7991475" cy="1093787"/>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FFFFFF"/>
              </a:buClr>
              <a:buSzPts val="3200"/>
              <a:buFont typeface="Comic Sans MS"/>
              <a:buNone/>
            </a:pPr>
            <a:r>
              <a:rPr lang="en-US" sz="3200" b="1" i="0" u="none">
                <a:solidFill>
                  <a:srgbClr val="FFFFFF"/>
                </a:solidFill>
                <a:latin typeface="Comic Sans MS"/>
                <a:ea typeface="Comic Sans MS"/>
                <a:cs typeface="Comic Sans MS"/>
                <a:sym typeface="Comic Sans MS"/>
              </a:rPr>
              <a:t>The bytes of data being transferred in</a:t>
            </a:r>
            <a:endParaRPr/>
          </a:p>
          <a:p>
            <a:pPr marL="0" marR="0" lvl="0" indent="0" algn="l" rtl="0">
              <a:lnSpc>
                <a:spcPct val="118750"/>
              </a:lnSpc>
              <a:spcBef>
                <a:spcPts val="640"/>
              </a:spcBef>
              <a:spcAft>
                <a:spcPts val="0"/>
              </a:spcAft>
              <a:buClr>
                <a:srgbClr val="FFFFFF"/>
              </a:buClr>
              <a:buSzPts val="3200"/>
              <a:buFont typeface="Comic Sans MS"/>
              <a:buNone/>
            </a:pPr>
            <a:r>
              <a:rPr lang="en-US" sz="3200" b="1" i="0" u="none">
                <a:solidFill>
                  <a:srgbClr val="FFFFFF"/>
                </a:solidFill>
                <a:latin typeface="Comic Sans MS"/>
                <a:ea typeface="Comic Sans MS"/>
                <a:cs typeface="Comic Sans MS"/>
                <a:sym typeface="Comic Sans MS"/>
              </a:rPr>
              <a:t>each connection are numbered by TCP.</a:t>
            </a:r>
            <a:endParaRPr/>
          </a:p>
        </p:txBody>
      </p:sp>
      <p:sp>
        <p:nvSpPr>
          <p:cNvPr id="380" name="Google Shape;380;p55"/>
          <p:cNvSpPr txBox="1"/>
          <p:nvPr/>
        </p:nvSpPr>
        <p:spPr>
          <a:xfrm>
            <a:off x="1676245" y="2832682"/>
            <a:ext cx="6274574" cy="1342483"/>
          </a:xfrm>
          <a:prstGeom prst="rect">
            <a:avLst/>
          </a:prstGeom>
          <a:noFill/>
          <a:ln>
            <a:noFill/>
          </a:ln>
        </p:spPr>
        <p:txBody>
          <a:bodyPr spcFirstLastPara="1" wrap="square" lIns="0" tIns="0" rIns="0" bIns="0" anchor="t" anchorCtr="0">
            <a:spAutoFit/>
          </a:bodyPr>
          <a:lstStyle/>
          <a:p>
            <a:pPr marL="36512" marR="0" lvl="0" indent="0" algn="l" rtl="0">
              <a:lnSpc>
                <a:spcPct val="137500"/>
              </a:lnSpc>
              <a:spcBef>
                <a:spcPts val="0"/>
              </a:spcBef>
              <a:spcAft>
                <a:spcPts val="0"/>
              </a:spcAft>
              <a:buClr>
                <a:srgbClr val="FFFFFF"/>
              </a:buClr>
              <a:buSzPts val="3200"/>
              <a:buFont typeface="Comic Sans MS"/>
              <a:buNone/>
            </a:pPr>
            <a:r>
              <a:rPr lang="en-US" sz="3200" b="1" i="0" u="none" dirty="0">
                <a:solidFill>
                  <a:srgbClr val="FFFFFF"/>
                </a:solidFill>
                <a:latin typeface="Comic Sans MS"/>
                <a:ea typeface="Comic Sans MS"/>
                <a:cs typeface="Comic Sans MS"/>
                <a:sym typeface="Comic Sans MS"/>
              </a:rPr>
              <a:t>The numbering starts with an</a:t>
            </a:r>
            <a:endParaRPr/>
          </a:p>
          <a:p>
            <a:pPr marL="36512" marR="0" lvl="0" indent="0" algn="l" rtl="0">
              <a:lnSpc>
                <a:spcPct val="118750"/>
              </a:lnSpc>
              <a:spcBef>
                <a:spcPts val="640"/>
              </a:spcBef>
              <a:spcAft>
                <a:spcPts val="0"/>
              </a:spcAft>
              <a:buClr>
                <a:srgbClr val="FFFFFF"/>
              </a:buClr>
              <a:buSzPts val="3200"/>
              <a:buFont typeface="Comic Sans MS"/>
              <a:buNone/>
            </a:pPr>
            <a:r>
              <a:rPr lang="en-US" sz="3200" b="1" i="0" u="none" dirty="0">
                <a:solidFill>
                  <a:srgbClr val="FFFFFF"/>
                </a:solidFill>
                <a:latin typeface="Comic Sans MS"/>
                <a:ea typeface="Comic Sans MS"/>
                <a:cs typeface="Comic Sans MS"/>
                <a:sym typeface="Comic Sans MS"/>
              </a:rPr>
              <a:t>arbitrarily generated number.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39</a:t>
            </a:fld>
            <a:endParaRPr/>
          </a:p>
        </p:txBody>
      </p:sp>
      <p:pic>
        <p:nvPicPr>
          <p:cNvPr id="386" name="Google Shape;386;p56"/>
          <p:cNvPicPr preferRelativeResize="0"/>
          <p:nvPr/>
        </p:nvPicPr>
        <p:blipFill rotWithShape="1">
          <a:blip r:embed="rId3">
            <a:alphaModFix/>
          </a:blip>
          <a:srcRect/>
          <a:stretch/>
        </p:blipFill>
        <p:spPr>
          <a:xfrm>
            <a:off x="787400" y="795337"/>
            <a:ext cx="7372350" cy="489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a:t>
            </a:fld>
            <a:endParaRPr/>
          </a:p>
        </p:txBody>
      </p:sp>
      <p:pic>
        <p:nvPicPr>
          <p:cNvPr id="150" name="Google Shape;150;p22"/>
          <p:cNvPicPr preferRelativeResize="0"/>
          <p:nvPr/>
        </p:nvPicPr>
        <p:blipFill rotWithShape="1">
          <a:blip r:embed="rId3">
            <a:alphaModFix/>
          </a:blip>
          <a:srcRect/>
          <a:stretch/>
        </p:blipFill>
        <p:spPr>
          <a:xfrm>
            <a:off x="1262062" y="776287"/>
            <a:ext cx="6619875" cy="5305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7"/>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392" name="Google Shape;392;p57"/>
          <p:cNvSpPr txBox="1"/>
          <p:nvPr/>
        </p:nvSpPr>
        <p:spPr>
          <a:xfrm>
            <a:off x="98425" y="76200"/>
            <a:ext cx="1689100" cy="488950"/>
          </a:xfrm>
          <a:prstGeom prst="rect">
            <a:avLst/>
          </a:prstGeom>
          <a:noFill/>
          <a:ln>
            <a:noFill/>
          </a:ln>
        </p:spPr>
        <p:txBody>
          <a:bodyPr spcFirstLastPara="1" wrap="square" lIns="0" tIns="0" rIns="0" bIns="0" anchor="t" anchorCtr="0">
            <a:spAutoFit/>
          </a:bodyPr>
          <a:lstStyle/>
          <a:p>
            <a:pPr marL="0" marR="0" lvl="0" indent="0" algn="l" rtl="0">
              <a:lnSpc>
                <a:spcPct val="109375"/>
              </a:lnSpc>
              <a:spcBef>
                <a:spcPts val="0"/>
              </a:spcBef>
              <a:spcAft>
                <a:spcPts val="0"/>
              </a:spcAft>
              <a:buClr>
                <a:srgbClr val="FFFFFF"/>
              </a:buClr>
              <a:buSzPts val="3200"/>
              <a:buFont typeface="Times New Roman"/>
              <a:buNone/>
            </a:pPr>
            <a:r>
              <a:rPr lang="en-US" sz="3200" b="1" i="0" u="none">
                <a:solidFill>
                  <a:srgbClr val="FFFFFF"/>
                </a:solidFill>
                <a:latin typeface="Times New Roman"/>
                <a:ea typeface="Times New Roman"/>
                <a:cs typeface="Times New Roman"/>
                <a:sym typeface="Times New Roman"/>
              </a:rPr>
              <a:t>Example</a:t>
            </a:r>
            <a:endParaRPr/>
          </a:p>
        </p:txBody>
      </p:sp>
      <p:sp>
        <p:nvSpPr>
          <p:cNvPr id="393" name="Google Shape;393;p57"/>
          <p:cNvSpPr txBox="1"/>
          <p:nvPr/>
        </p:nvSpPr>
        <p:spPr>
          <a:xfrm>
            <a:off x="168275" y="708025"/>
            <a:ext cx="8847137" cy="1544637"/>
          </a:xfrm>
          <a:prstGeom prst="rect">
            <a:avLst/>
          </a:prstGeom>
          <a:noFill/>
          <a:ln>
            <a:noFill/>
          </a:ln>
        </p:spPr>
        <p:txBody>
          <a:bodyPr spcFirstLastPara="1" wrap="square" lIns="0" tIns="0" rIns="0" bIns="0" anchor="t" anchorCtr="0">
            <a:spAutoFit/>
          </a:bodyPr>
          <a:lstStyle/>
          <a:p>
            <a:pPr marL="0" marR="0" lvl="0" indent="0" algn="l" rtl="0">
              <a:lnSpc>
                <a:spcPct val="133333"/>
              </a:lnSpc>
              <a:spcBef>
                <a:spcPts val="0"/>
              </a:spcBef>
              <a:spcAft>
                <a:spcPts val="0"/>
              </a:spcAft>
              <a:buClr>
                <a:srgbClr val="000000"/>
              </a:buClr>
              <a:buSzPts val="2400"/>
              <a:buFont typeface="Arimo"/>
              <a:buNone/>
            </a:pPr>
            <a:r>
              <a:rPr lang="en-US" sz="2400" b="0" i="0" u="none">
                <a:solidFill>
                  <a:srgbClr val="000000"/>
                </a:solidFill>
                <a:latin typeface="Arimo"/>
                <a:ea typeface="Arimo"/>
                <a:cs typeface="Arimo"/>
                <a:sym typeface="Arimo"/>
              </a:rPr>
              <a:t>Suppose a TCP connection is transferring a file of 5,000 bytes.</a:t>
            </a:r>
            <a:endParaRPr/>
          </a:p>
          <a:p>
            <a:pPr marL="0" marR="0" lvl="0" indent="0" algn="l" rtl="0">
              <a:lnSpc>
                <a:spcPct val="116666"/>
              </a:lnSpc>
              <a:spcBef>
                <a:spcPts val="480"/>
              </a:spcBef>
              <a:spcAft>
                <a:spcPts val="0"/>
              </a:spcAft>
              <a:buClr>
                <a:srgbClr val="000000"/>
              </a:buClr>
              <a:buSzPts val="2400"/>
              <a:buFont typeface="Arimo"/>
              <a:buNone/>
            </a:pPr>
            <a:r>
              <a:rPr lang="en-US" sz="2400" b="0" i="0" u="none">
                <a:solidFill>
                  <a:srgbClr val="000000"/>
                </a:solidFill>
                <a:latin typeface="Arimo"/>
                <a:ea typeface="Arimo"/>
                <a:cs typeface="Arimo"/>
                <a:sym typeface="Arimo"/>
              </a:rPr>
              <a:t>The first byte is numbered 10,001. What are the sequence</a:t>
            </a:r>
            <a:endParaRPr/>
          </a:p>
          <a:p>
            <a:pPr marL="0" marR="0" lvl="0" indent="0" algn="l" rtl="0">
              <a:lnSpc>
                <a:spcPct val="116666"/>
              </a:lnSpc>
              <a:spcBef>
                <a:spcPts val="480"/>
              </a:spcBef>
              <a:spcAft>
                <a:spcPts val="0"/>
              </a:spcAft>
              <a:buClr>
                <a:srgbClr val="000000"/>
              </a:buClr>
              <a:buSzPts val="2400"/>
              <a:buFont typeface="Arimo"/>
              <a:buNone/>
            </a:pPr>
            <a:r>
              <a:rPr lang="en-US" sz="2400" b="0" i="0" u="none">
                <a:solidFill>
                  <a:srgbClr val="000000"/>
                </a:solidFill>
                <a:latin typeface="Arimo"/>
                <a:ea typeface="Arimo"/>
                <a:cs typeface="Arimo"/>
                <a:sym typeface="Arimo"/>
              </a:rPr>
              <a:t>numbers for each segment if data are sent in five segments,</a:t>
            </a:r>
            <a:endParaRPr/>
          </a:p>
          <a:p>
            <a:pPr marL="0" marR="0" lvl="0" indent="0" algn="l" rtl="0">
              <a:lnSpc>
                <a:spcPct val="116666"/>
              </a:lnSpc>
              <a:spcBef>
                <a:spcPts val="480"/>
              </a:spcBef>
              <a:spcAft>
                <a:spcPts val="0"/>
              </a:spcAft>
              <a:buClr>
                <a:srgbClr val="000000"/>
              </a:buClr>
              <a:buSzPts val="2400"/>
              <a:buFont typeface="Arimo"/>
              <a:buNone/>
            </a:pPr>
            <a:r>
              <a:rPr lang="en-US" sz="2400" b="0" i="0" u="none">
                <a:solidFill>
                  <a:srgbClr val="000000"/>
                </a:solidFill>
                <a:latin typeface="Arimo"/>
                <a:ea typeface="Arimo"/>
                <a:cs typeface="Arimo"/>
                <a:sym typeface="Arimo"/>
              </a:rPr>
              <a:t>each carrying 1,000 bytes?</a:t>
            </a:r>
            <a:endParaRPr/>
          </a:p>
        </p:txBody>
      </p:sp>
      <p:sp>
        <p:nvSpPr>
          <p:cNvPr id="394" name="Google Shape;394;p57"/>
          <p:cNvSpPr txBox="1"/>
          <p:nvPr/>
        </p:nvSpPr>
        <p:spPr>
          <a:xfrm>
            <a:off x="168275" y="2536825"/>
            <a:ext cx="1258887" cy="447675"/>
          </a:xfrm>
          <a:prstGeom prst="rect">
            <a:avLst/>
          </a:prstGeom>
          <a:noFill/>
          <a:ln>
            <a:noFill/>
          </a:ln>
        </p:spPr>
        <p:txBody>
          <a:bodyPr spcFirstLastPara="1" wrap="square" lIns="0" tIns="0" rIns="0" bIns="0" anchor="t" anchorCtr="0">
            <a:spAutoFit/>
          </a:bodyPr>
          <a:lstStyle/>
          <a:p>
            <a:pPr marL="0" marR="0" lvl="0" indent="0" algn="l" rtl="0">
              <a:lnSpc>
                <a:spcPct val="133333"/>
              </a:lnSpc>
              <a:spcBef>
                <a:spcPts val="0"/>
              </a:spcBef>
              <a:spcAft>
                <a:spcPts val="0"/>
              </a:spcAft>
              <a:buClr>
                <a:srgbClr val="CCCCFF"/>
              </a:buClr>
              <a:buSzPts val="2400"/>
              <a:buFont typeface="Arimo"/>
              <a:buNone/>
            </a:pPr>
            <a:r>
              <a:rPr lang="en-US" sz="2400" b="0" i="0" u="none">
                <a:solidFill>
                  <a:srgbClr val="CCCCFF"/>
                </a:solidFill>
                <a:latin typeface="Arimo"/>
                <a:ea typeface="Arimo"/>
                <a:cs typeface="Arimo"/>
                <a:sym typeface="Arimo"/>
              </a:rPr>
              <a:t>Solution</a:t>
            </a:r>
            <a:endParaRPr/>
          </a:p>
        </p:txBody>
      </p:sp>
      <p:sp>
        <p:nvSpPr>
          <p:cNvPr id="395" name="Google Shape;395;p57"/>
          <p:cNvSpPr txBox="1"/>
          <p:nvPr/>
        </p:nvSpPr>
        <p:spPr>
          <a:xfrm>
            <a:off x="168275" y="2903537"/>
            <a:ext cx="8466137" cy="446087"/>
          </a:xfrm>
          <a:prstGeom prst="rect">
            <a:avLst/>
          </a:prstGeom>
          <a:noFill/>
          <a:ln>
            <a:noFill/>
          </a:ln>
        </p:spPr>
        <p:txBody>
          <a:bodyPr spcFirstLastPara="1" wrap="square" lIns="0" tIns="0" rIns="0" bIns="0" anchor="t" anchorCtr="0">
            <a:spAutoFit/>
          </a:bodyPr>
          <a:lstStyle/>
          <a:p>
            <a:pPr marL="0" marR="0" lvl="0" indent="0" algn="l" rtl="0">
              <a:lnSpc>
                <a:spcPct val="133333"/>
              </a:lnSpc>
              <a:spcBef>
                <a:spcPts val="0"/>
              </a:spcBef>
              <a:spcAft>
                <a:spcPts val="0"/>
              </a:spcAft>
              <a:buClr>
                <a:srgbClr val="000000"/>
              </a:buClr>
              <a:buSzPts val="2400"/>
              <a:buFont typeface="Arimo"/>
              <a:buNone/>
            </a:pPr>
            <a:r>
              <a:rPr lang="en-US" sz="2400" b="0" i="0" u="none">
                <a:solidFill>
                  <a:srgbClr val="000000"/>
                </a:solidFill>
                <a:latin typeface="Arimo"/>
                <a:ea typeface="Arimo"/>
                <a:cs typeface="Arimo"/>
                <a:sym typeface="Arimo"/>
              </a:rPr>
              <a:t>The following shows the sequence number for each segment: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0" name="Google Shape;400;p58"/>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401" name="Google Shape;401;p58"/>
          <p:cNvSpPr txBox="1"/>
          <p:nvPr/>
        </p:nvSpPr>
        <p:spPr>
          <a:xfrm>
            <a:off x="471487" y="436562"/>
            <a:ext cx="2438400" cy="544512"/>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FFFFFF"/>
              </a:buClr>
              <a:buSzPts val="3600"/>
              <a:buFont typeface="Times New Roman"/>
              <a:buNone/>
            </a:pPr>
            <a:r>
              <a:rPr lang="en-US" sz="3600" b="1" i="0" u="none">
                <a:solidFill>
                  <a:srgbClr val="FFFFFF"/>
                </a:solidFill>
                <a:latin typeface="Times New Roman"/>
                <a:ea typeface="Times New Roman"/>
                <a:cs typeface="Times New Roman"/>
                <a:sym typeface="Times New Roman"/>
              </a:rPr>
              <a:t>SEGMENT</a:t>
            </a:r>
            <a:endParaRPr/>
          </a:p>
        </p:txBody>
      </p:sp>
      <p:sp>
        <p:nvSpPr>
          <p:cNvPr id="402" name="Google Shape;402;p58"/>
          <p:cNvSpPr txBox="1"/>
          <p:nvPr/>
        </p:nvSpPr>
        <p:spPr>
          <a:xfrm>
            <a:off x="473075" y="1589087"/>
            <a:ext cx="8505825" cy="6254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1" i="0" u="none">
                <a:solidFill>
                  <a:srgbClr val="000000"/>
                </a:solidFill>
                <a:latin typeface="Times New Roman"/>
                <a:ea typeface="Times New Roman"/>
                <a:cs typeface="Times New Roman"/>
                <a:sym typeface="Times New Roman"/>
              </a:rPr>
              <a:t>Before discussing TCP in more detail, let us discuss the TCP packets</a:t>
            </a:r>
            <a:endParaRPr/>
          </a:p>
          <a:p>
            <a:pPr marL="0" marR="0" lvl="0" indent="0" algn="l" rtl="0">
              <a:lnSpc>
                <a:spcPct val="110000"/>
              </a:lnSpc>
              <a:spcBef>
                <a:spcPts val="100"/>
              </a:spcBef>
              <a:spcAft>
                <a:spcPts val="0"/>
              </a:spcAft>
              <a:buClr>
                <a:srgbClr val="000000"/>
              </a:buClr>
              <a:buSzPts val="2000"/>
              <a:buFont typeface="Times New Roman"/>
              <a:buNone/>
            </a:pPr>
            <a:r>
              <a:rPr lang="en-US" sz="2000" b="1" i="0" u="none">
                <a:solidFill>
                  <a:srgbClr val="000000"/>
                </a:solidFill>
                <a:latin typeface="Times New Roman"/>
                <a:ea typeface="Times New Roman"/>
                <a:cs typeface="Times New Roman"/>
                <a:sym typeface="Times New Roman"/>
              </a:rPr>
              <a:t>themselves. A packet in TCP is called a segment.</a:t>
            </a:r>
            <a:endParaRPr/>
          </a:p>
        </p:txBody>
      </p:sp>
      <p:sp>
        <p:nvSpPr>
          <p:cNvPr id="403" name="Google Shape;403;p58"/>
          <p:cNvSpPr txBox="1"/>
          <p:nvPr/>
        </p:nvSpPr>
        <p:spPr>
          <a:xfrm>
            <a:off x="473075" y="2503487"/>
            <a:ext cx="3400425"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FF0000"/>
              </a:buClr>
              <a:buSzPts val="2000"/>
              <a:buFont typeface="Times New Roman"/>
              <a:buNone/>
            </a:pPr>
            <a:r>
              <a:rPr lang="en-US" sz="2000" b="1" i="0" u="none">
                <a:solidFill>
                  <a:srgbClr val="FF0000"/>
                </a:solidFill>
                <a:latin typeface="Times New Roman"/>
                <a:ea typeface="Times New Roman"/>
                <a:cs typeface="Times New Roman"/>
                <a:sym typeface="Times New Roman"/>
              </a:rPr>
              <a:t>MSS: </a:t>
            </a:r>
            <a:r>
              <a:rPr lang="en-US" sz="2000" b="1" i="0" u="none">
                <a:solidFill>
                  <a:srgbClr val="000000"/>
                </a:solidFill>
                <a:latin typeface="Times New Roman"/>
                <a:ea typeface="Times New Roman"/>
                <a:cs typeface="Times New Roman"/>
                <a:sym typeface="Times New Roman"/>
              </a:rPr>
              <a:t>Maximum Segment size</a:t>
            </a:r>
            <a:endParaRPr/>
          </a:p>
        </p:txBody>
      </p:sp>
      <p:sp>
        <p:nvSpPr>
          <p:cNvPr id="404" name="Google Shape;404;p58"/>
          <p:cNvSpPr txBox="1"/>
          <p:nvPr/>
        </p:nvSpPr>
        <p:spPr>
          <a:xfrm>
            <a:off x="473075" y="3054350"/>
            <a:ext cx="4865687" cy="393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a:t>
            </a:r>
            <a:r>
              <a:rPr lang="en-US" sz="2000" b="0" i="0" u="none">
                <a:solidFill>
                  <a:srgbClr val="000000"/>
                </a:solidFill>
                <a:latin typeface="Comic Sans MS"/>
                <a:ea typeface="Comic Sans MS"/>
                <a:cs typeface="Comic Sans MS"/>
                <a:sym typeface="Comic Sans MS"/>
              </a:rPr>
              <a:t>The MSS value counts only data octets</a:t>
            </a:r>
            <a:endParaRPr/>
          </a:p>
        </p:txBody>
      </p:sp>
      <p:sp>
        <p:nvSpPr>
          <p:cNvPr id="405" name="Google Shape;405;p58"/>
          <p:cNvSpPr txBox="1"/>
          <p:nvPr/>
        </p:nvSpPr>
        <p:spPr>
          <a:xfrm>
            <a:off x="473075" y="3414712"/>
            <a:ext cx="8513762" cy="93345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a:t>
            </a:r>
            <a:r>
              <a:rPr lang="en-US" sz="2000" b="0" i="0" u="none">
                <a:solidFill>
                  <a:srgbClr val="000000"/>
                </a:solidFill>
                <a:latin typeface="Times New Roman"/>
                <a:ea typeface="Times New Roman"/>
                <a:cs typeface="Times New Roman"/>
                <a:sym typeface="Times New Roman"/>
              </a:rPr>
              <a:t>The maximum segment size to avoid fragmentation is equal to the largest</a:t>
            </a:r>
            <a:endParaRPr/>
          </a:p>
          <a:p>
            <a:pPr marL="0" marR="0" lvl="0" indent="0" algn="l" rtl="0">
              <a:lnSpc>
                <a:spcPct val="110000"/>
              </a:lnSpc>
              <a:spcBef>
                <a:spcPts val="1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datagram size that any host is required to be able to reassemble minus the IP</a:t>
            </a:r>
            <a:endParaRPr/>
          </a:p>
          <a:p>
            <a:pPr marL="0" marR="0" lvl="0" indent="0" algn="l" rtl="0">
              <a:lnSpc>
                <a:spcPct val="110000"/>
              </a:lnSpc>
              <a:spcBef>
                <a:spcPts val="100"/>
              </a:spcBef>
              <a:spcAft>
                <a:spcPts val="0"/>
              </a:spcAft>
              <a:buClr>
                <a:schemeClr val="dk1"/>
              </a:buClr>
              <a:buSzPts val="2000"/>
              <a:buFont typeface="Times New Roman"/>
              <a:buNone/>
            </a:pPr>
            <a:r>
              <a:rPr lang="en-US" sz="2000" b="0" i="0" u="none">
                <a:solidFill>
                  <a:schemeClr val="dk1"/>
                </a:solidFill>
                <a:latin typeface="Times New Roman"/>
                <a:ea typeface="Times New Roman"/>
                <a:cs typeface="Times New Roman"/>
                <a:sym typeface="Times New Roman"/>
              </a:rPr>
              <a:t>heade</a:t>
            </a:r>
            <a:r>
              <a:rPr lang="en-US" sz="2000" b="0" i="0" u="none">
                <a:solidFill>
                  <a:srgbClr val="000000"/>
                </a:solidFill>
                <a:latin typeface="Times New Roman"/>
                <a:ea typeface="Times New Roman"/>
                <a:cs typeface="Times New Roman"/>
                <a:sym typeface="Times New Roman"/>
              </a:rPr>
              <a:t>r size and TCP header sizes.</a:t>
            </a:r>
            <a:endParaRPr/>
          </a:p>
        </p:txBody>
      </p:sp>
      <p:sp>
        <p:nvSpPr>
          <p:cNvPr id="406" name="Google Shape;406;p58"/>
          <p:cNvSpPr txBox="1"/>
          <p:nvPr/>
        </p:nvSpPr>
        <p:spPr>
          <a:xfrm>
            <a:off x="473075" y="4840287"/>
            <a:ext cx="8485187"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IPv4 hosts are required to be able to handle an MSS of 536 octets (= 576- 20 - 20)</a:t>
            </a:r>
            <a:endParaRPr/>
          </a:p>
        </p:txBody>
      </p:sp>
      <p:sp>
        <p:nvSpPr>
          <p:cNvPr id="407" name="Google Shape;407;p58"/>
          <p:cNvSpPr txBox="1"/>
          <p:nvPr/>
        </p:nvSpPr>
        <p:spPr>
          <a:xfrm>
            <a:off x="473075" y="5449887"/>
            <a:ext cx="8504237" cy="6254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IPv6 hosts are required to be able to handle an MSS of 1220 octets (= 1280 - 40 -</a:t>
            </a:r>
            <a:endParaRPr/>
          </a:p>
          <a:p>
            <a:pPr marL="0" marR="0" lvl="0" indent="0" algn="l" rtl="0">
              <a:lnSpc>
                <a:spcPct val="110000"/>
              </a:lnSpc>
              <a:spcBef>
                <a:spcPts val="1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20).</a:t>
            </a:r>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9"/>
          <p:cNvSpPr txBox="1"/>
          <p:nvPr/>
        </p:nvSpPr>
        <p:spPr>
          <a:xfrm>
            <a:off x="0" y="7937"/>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413" name="Google Shape;413;p59"/>
          <p:cNvSpPr txBox="1"/>
          <p:nvPr/>
        </p:nvSpPr>
        <p:spPr>
          <a:xfrm>
            <a:off x="479425" y="273050"/>
            <a:ext cx="5630862"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TCP segment structure</a:t>
            </a:r>
            <a:endParaRPr/>
          </a:p>
        </p:txBody>
      </p:sp>
      <p:sp>
        <p:nvSpPr>
          <p:cNvPr id="414" name="Google Shape;414;p59"/>
          <p:cNvSpPr txBox="1"/>
          <p:nvPr/>
        </p:nvSpPr>
        <p:spPr>
          <a:xfrm>
            <a:off x="4386262" y="1119187"/>
            <a:ext cx="831850" cy="32067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32 bits</a:t>
            </a:r>
            <a:endParaRPr/>
          </a:p>
        </p:txBody>
      </p:sp>
      <p:sp>
        <p:nvSpPr>
          <p:cNvPr id="415" name="Google Shape;415;p59"/>
          <p:cNvSpPr txBox="1"/>
          <p:nvPr/>
        </p:nvSpPr>
        <p:spPr>
          <a:xfrm>
            <a:off x="666750" y="1447800"/>
            <a:ext cx="1793875" cy="32067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URG: urgent data</a:t>
            </a:r>
            <a:endParaRPr/>
          </a:p>
        </p:txBody>
      </p:sp>
      <p:sp>
        <p:nvSpPr>
          <p:cNvPr id="416" name="Google Shape;416;p59"/>
          <p:cNvSpPr txBox="1"/>
          <p:nvPr/>
        </p:nvSpPr>
        <p:spPr>
          <a:xfrm>
            <a:off x="7604125" y="1543050"/>
            <a:ext cx="985837" cy="565150"/>
          </a:xfrm>
          <a:prstGeom prst="rect">
            <a:avLst/>
          </a:prstGeom>
          <a:noFill/>
          <a:ln>
            <a:noFill/>
          </a:ln>
        </p:spPr>
        <p:txBody>
          <a:bodyPr spcFirstLastPara="1" wrap="square" lIns="0" tIns="0" rIns="0" bIns="0" anchor="t" anchorCtr="0">
            <a:spAutoFit/>
          </a:bodyPr>
          <a:lstStyle/>
          <a:p>
            <a:pPr marL="4445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counting</a:t>
            </a:r>
            <a:endParaRPr/>
          </a:p>
          <a:p>
            <a:pPr marL="44450" marR="0" lvl="0" indent="0" algn="l" rtl="0">
              <a:lnSpc>
                <a:spcPct val="118750"/>
              </a:lnSpc>
              <a:spcBef>
                <a:spcPts val="32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by bytes</a:t>
            </a:r>
            <a:endParaRPr/>
          </a:p>
        </p:txBody>
      </p:sp>
      <p:sp>
        <p:nvSpPr>
          <p:cNvPr id="417" name="Google Shape;417;p59"/>
          <p:cNvSpPr txBox="1"/>
          <p:nvPr/>
        </p:nvSpPr>
        <p:spPr>
          <a:xfrm>
            <a:off x="2959100" y="1601787"/>
            <a:ext cx="3644900" cy="78263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source port # dest port #</a:t>
            </a:r>
            <a:endParaRPr/>
          </a:p>
          <a:p>
            <a:pPr marL="0" marR="0" lvl="0" indent="0" algn="l" rtl="0">
              <a:lnSpc>
                <a:spcPct val="135000"/>
              </a:lnSpc>
              <a:spcBef>
                <a:spcPts val="2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sequence number</a:t>
            </a:r>
            <a:endParaRPr/>
          </a:p>
        </p:txBody>
      </p:sp>
      <p:sp>
        <p:nvSpPr>
          <p:cNvPr id="418" name="Google Shape;418;p59"/>
          <p:cNvSpPr txBox="1"/>
          <p:nvPr/>
        </p:nvSpPr>
        <p:spPr>
          <a:xfrm>
            <a:off x="503237" y="1692275"/>
            <a:ext cx="2020887" cy="32067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(generally not used)</a:t>
            </a:r>
            <a:endParaRPr/>
          </a:p>
        </p:txBody>
      </p:sp>
      <p:sp>
        <p:nvSpPr>
          <p:cNvPr id="419" name="Google Shape;419;p59"/>
          <p:cNvSpPr txBox="1"/>
          <p:nvPr/>
        </p:nvSpPr>
        <p:spPr>
          <a:xfrm>
            <a:off x="7697787" y="2032000"/>
            <a:ext cx="844550" cy="32067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of data</a:t>
            </a:r>
            <a:endParaRPr/>
          </a:p>
        </p:txBody>
      </p:sp>
      <p:sp>
        <p:nvSpPr>
          <p:cNvPr id="420" name="Google Shape;420;p59"/>
          <p:cNvSpPr txBox="1"/>
          <p:nvPr/>
        </p:nvSpPr>
        <p:spPr>
          <a:xfrm>
            <a:off x="1184275" y="2171700"/>
            <a:ext cx="1293812" cy="5651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ACK: ACK #</a:t>
            </a:r>
            <a:endParaRPr/>
          </a:p>
          <a:p>
            <a:pPr marL="0" marR="0" lvl="0" indent="0" algn="l" rtl="0">
              <a:lnSpc>
                <a:spcPct val="118750"/>
              </a:lnSpc>
              <a:spcBef>
                <a:spcPts val="32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valid</a:t>
            </a:r>
            <a:endParaRPr/>
          </a:p>
        </p:txBody>
      </p:sp>
      <p:sp>
        <p:nvSpPr>
          <p:cNvPr id="421" name="Google Shape;421;p59"/>
          <p:cNvSpPr txBox="1"/>
          <p:nvPr/>
        </p:nvSpPr>
        <p:spPr>
          <a:xfrm>
            <a:off x="7315200" y="2274887"/>
            <a:ext cx="1606550" cy="32067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(not segments!)</a:t>
            </a:r>
            <a:endParaRPr/>
          </a:p>
        </p:txBody>
      </p:sp>
      <p:sp>
        <p:nvSpPr>
          <p:cNvPr id="422" name="Google Shape;422;p59"/>
          <p:cNvSpPr txBox="1"/>
          <p:nvPr/>
        </p:nvSpPr>
        <p:spPr>
          <a:xfrm>
            <a:off x="3246437" y="2390775"/>
            <a:ext cx="316388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acknowledgement number</a:t>
            </a:r>
            <a:endParaRPr/>
          </a:p>
        </p:txBody>
      </p:sp>
      <p:sp>
        <p:nvSpPr>
          <p:cNvPr id="423" name="Google Shape;423;p59"/>
          <p:cNvSpPr txBox="1"/>
          <p:nvPr/>
        </p:nvSpPr>
        <p:spPr>
          <a:xfrm>
            <a:off x="2851150" y="2719387"/>
            <a:ext cx="1016000" cy="500062"/>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head not</a:t>
            </a:r>
            <a:endParaRPr/>
          </a:p>
          <a:p>
            <a:pPr marL="0" marR="0" lvl="0" indent="0" algn="l" rtl="0">
              <a:lnSpc>
                <a:spcPct val="114285"/>
              </a:lnSpc>
              <a:spcBef>
                <a:spcPts val="280"/>
              </a:spcBef>
              <a:spcAft>
                <a:spcPts val="0"/>
              </a:spcAft>
              <a:buClr>
                <a:srgbClr val="000000"/>
              </a:buClr>
              <a:buSzPts val="1400"/>
              <a:buFont typeface="Comic Sans MS"/>
              <a:buNone/>
            </a:pPr>
            <a:r>
              <a:rPr lang="en-US" sz="1400" b="0" i="0" u="none">
                <a:solidFill>
                  <a:srgbClr val="000000"/>
                </a:solidFill>
                <a:latin typeface="Comic Sans MS"/>
                <a:ea typeface="Comic Sans MS"/>
                <a:cs typeface="Comic Sans MS"/>
                <a:sym typeface="Comic Sans MS"/>
              </a:rPr>
              <a:t>len used</a:t>
            </a:r>
            <a:endParaRPr/>
          </a:p>
        </p:txBody>
      </p:sp>
      <p:sp>
        <p:nvSpPr>
          <p:cNvPr id="424" name="Google Shape;424;p59"/>
          <p:cNvSpPr txBox="1"/>
          <p:nvPr/>
        </p:nvSpPr>
        <p:spPr>
          <a:xfrm>
            <a:off x="5021262" y="2790825"/>
            <a:ext cx="1598612" cy="32067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Receive window</a:t>
            </a:r>
            <a:endParaRPr/>
          </a:p>
        </p:txBody>
      </p:sp>
      <p:sp>
        <p:nvSpPr>
          <p:cNvPr id="425" name="Google Shape;425;p59"/>
          <p:cNvSpPr txBox="1"/>
          <p:nvPr/>
        </p:nvSpPr>
        <p:spPr>
          <a:xfrm>
            <a:off x="3802062" y="2809875"/>
            <a:ext cx="1098550" cy="33020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UAP RSF</a:t>
            </a:r>
            <a:endParaRPr/>
          </a:p>
        </p:txBody>
      </p:sp>
      <p:sp>
        <p:nvSpPr>
          <p:cNvPr id="426" name="Google Shape;426;p59"/>
          <p:cNvSpPr txBox="1"/>
          <p:nvPr/>
        </p:nvSpPr>
        <p:spPr>
          <a:xfrm>
            <a:off x="474662" y="2847975"/>
            <a:ext cx="2020887" cy="565150"/>
          </a:xfrm>
          <a:prstGeom prst="rect">
            <a:avLst/>
          </a:prstGeom>
          <a:noFill/>
          <a:ln>
            <a:noFill/>
          </a:ln>
        </p:spPr>
        <p:txBody>
          <a:bodyPr spcFirstLastPara="1" wrap="square" lIns="0" tIns="0" rIns="0" bIns="0" anchor="t" anchorCtr="0">
            <a:spAutoFit/>
          </a:bodyPr>
          <a:lstStyle/>
          <a:p>
            <a:pPr marL="1905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PSH: push data now</a:t>
            </a:r>
            <a:endParaRPr/>
          </a:p>
          <a:p>
            <a:pPr marL="19050" marR="0" lvl="0" indent="0" algn="l" rtl="0">
              <a:lnSpc>
                <a:spcPct val="118750"/>
              </a:lnSpc>
              <a:spcBef>
                <a:spcPts val="32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(generally not used)</a:t>
            </a:r>
            <a:endParaRPr/>
          </a:p>
        </p:txBody>
      </p:sp>
      <p:sp>
        <p:nvSpPr>
          <p:cNvPr id="427" name="Google Shape;427;p59"/>
          <p:cNvSpPr txBox="1"/>
          <p:nvPr/>
        </p:nvSpPr>
        <p:spPr>
          <a:xfrm>
            <a:off x="7596187" y="3028950"/>
            <a:ext cx="1187450" cy="808037"/>
          </a:xfrm>
          <a:prstGeom prst="rect">
            <a:avLst/>
          </a:prstGeom>
          <a:noFill/>
          <a:ln>
            <a:noFill/>
          </a:ln>
        </p:spPr>
        <p:txBody>
          <a:bodyPr spcFirstLastPara="1" wrap="square" lIns="0" tIns="0" rIns="0" bIns="0" anchor="t" anchorCtr="0">
            <a:spAutoFit/>
          </a:bodyPr>
          <a:lstStyle/>
          <a:p>
            <a:pPr marL="104775"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 bytes</a:t>
            </a:r>
            <a:endParaRPr/>
          </a:p>
          <a:p>
            <a:pPr marL="104775" marR="0" lvl="0" indent="0" algn="l" rtl="0">
              <a:lnSpc>
                <a:spcPct val="118750"/>
              </a:lnSpc>
              <a:spcBef>
                <a:spcPts val="32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rcvr willing</a:t>
            </a:r>
            <a:endParaRPr/>
          </a:p>
          <a:p>
            <a:pPr marL="104775" marR="0" lvl="0" indent="0" algn="l" rtl="0">
              <a:lnSpc>
                <a:spcPct val="11875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to accept</a:t>
            </a:r>
            <a:endParaRPr/>
          </a:p>
        </p:txBody>
      </p:sp>
      <p:sp>
        <p:nvSpPr>
          <p:cNvPr id="428" name="Google Shape;428;p59"/>
          <p:cNvSpPr txBox="1"/>
          <p:nvPr/>
        </p:nvSpPr>
        <p:spPr>
          <a:xfrm>
            <a:off x="3332162" y="3167062"/>
            <a:ext cx="1060450" cy="32067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checksum</a:t>
            </a:r>
            <a:endParaRPr/>
          </a:p>
        </p:txBody>
      </p:sp>
      <p:sp>
        <p:nvSpPr>
          <p:cNvPr id="429" name="Google Shape;429;p59"/>
          <p:cNvSpPr txBox="1"/>
          <p:nvPr/>
        </p:nvSpPr>
        <p:spPr>
          <a:xfrm>
            <a:off x="5097462" y="3186112"/>
            <a:ext cx="1571625" cy="32067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Urg data pnter</a:t>
            </a:r>
            <a:endParaRPr/>
          </a:p>
        </p:txBody>
      </p:sp>
      <p:sp>
        <p:nvSpPr>
          <p:cNvPr id="430" name="Google Shape;430;p59"/>
          <p:cNvSpPr txBox="1"/>
          <p:nvPr/>
        </p:nvSpPr>
        <p:spPr>
          <a:xfrm>
            <a:off x="766762" y="3648075"/>
            <a:ext cx="1747837" cy="1052512"/>
          </a:xfrm>
          <a:prstGeom prst="rect">
            <a:avLst/>
          </a:prstGeom>
          <a:noFill/>
          <a:ln>
            <a:noFill/>
          </a:ln>
        </p:spPr>
        <p:txBody>
          <a:bodyPr spcFirstLastPara="1" wrap="square" lIns="0" tIns="0" rIns="0" bIns="0" anchor="t" anchorCtr="0">
            <a:spAutoFit/>
          </a:bodyPr>
          <a:lstStyle/>
          <a:p>
            <a:pPr marL="68262"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RST, SYN, FIN:</a:t>
            </a:r>
            <a:endParaRPr/>
          </a:p>
          <a:p>
            <a:pPr marL="68262" marR="0" lvl="0" indent="0" algn="l" rtl="0">
              <a:lnSpc>
                <a:spcPct val="118750"/>
              </a:lnSpc>
              <a:spcBef>
                <a:spcPts val="32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connection estab</a:t>
            </a:r>
            <a:endParaRPr/>
          </a:p>
          <a:p>
            <a:pPr marL="68262" marR="0" lvl="0" indent="0" algn="l" rtl="0">
              <a:lnSpc>
                <a:spcPct val="11875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(setup, teardown</a:t>
            </a:r>
            <a:endParaRPr/>
          </a:p>
          <a:p>
            <a:pPr marL="68262" marR="0" lvl="0" indent="0" algn="l" rtl="0">
              <a:lnSpc>
                <a:spcPct val="118750"/>
              </a:lnSpc>
              <a:spcBef>
                <a:spcPts val="32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commands)</a:t>
            </a:r>
            <a:endParaRPr/>
          </a:p>
        </p:txBody>
      </p:sp>
      <p:sp>
        <p:nvSpPr>
          <p:cNvPr id="431" name="Google Shape;431;p59"/>
          <p:cNvSpPr txBox="1"/>
          <p:nvPr/>
        </p:nvSpPr>
        <p:spPr>
          <a:xfrm>
            <a:off x="3295650" y="3662362"/>
            <a:ext cx="3094037" cy="393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Options (variable length)</a:t>
            </a:r>
            <a:endParaRPr/>
          </a:p>
        </p:txBody>
      </p:sp>
      <p:sp>
        <p:nvSpPr>
          <p:cNvPr id="432" name="Google Shape;432;p59"/>
          <p:cNvSpPr txBox="1"/>
          <p:nvPr/>
        </p:nvSpPr>
        <p:spPr>
          <a:xfrm>
            <a:off x="3894137" y="4581525"/>
            <a:ext cx="2097087" cy="1003300"/>
          </a:xfrm>
          <a:prstGeom prst="rect">
            <a:avLst/>
          </a:prstGeom>
          <a:noFill/>
          <a:ln>
            <a:noFill/>
          </a:ln>
        </p:spPr>
        <p:txBody>
          <a:bodyPr spcFirstLastPara="1" wrap="square" lIns="0" tIns="0" rIns="0" bIns="0" anchor="t" anchorCtr="0">
            <a:spAutoFit/>
          </a:bodyPr>
          <a:lstStyle/>
          <a:p>
            <a:pPr marL="341312"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application</a:t>
            </a:r>
            <a:endParaRPr/>
          </a:p>
          <a:p>
            <a:pPr marL="341312"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data</a:t>
            </a:r>
            <a:endParaRPr/>
          </a:p>
          <a:p>
            <a:pPr marL="341312"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(variable length)</a:t>
            </a:r>
            <a:endParaRPr/>
          </a:p>
        </p:txBody>
      </p:sp>
      <p:sp>
        <p:nvSpPr>
          <p:cNvPr id="433" name="Google Shape;433;p59"/>
          <p:cNvSpPr txBox="1"/>
          <p:nvPr/>
        </p:nvSpPr>
        <p:spPr>
          <a:xfrm>
            <a:off x="1217612" y="4983162"/>
            <a:ext cx="1190625" cy="808037"/>
          </a:xfrm>
          <a:prstGeom prst="rect">
            <a:avLst/>
          </a:prstGeom>
          <a:noFill/>
          <a:ln>
            <a:noFill/>
          </a:ln>
        </p:spPr>
        <p:txBody>
          <a:bodyPr spcFirstLastPara="1" wrap="square" lIns="0" tIns="0" rIns="0" bIns="0" anchor="t" anchorCtr="0">
            <a:spAutoFit/>
          </a:bodyPr>
          <a:lstStyle/>
          <a:p>
            <a:pPr marL="200025" marR="0" lvl="0" indent="0" algn="l" rtl="0">
              <a:lnSpc>
                <a:spcPct val="13750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Internet</a:t>
            </a:r>
            <a:endParaRPr/>
          </a:p>
          <a:p>
            <a:pPr marL="200025" marR="0" lvl="0" indent="0" algn="l" rtl="0">
              <a:lnSpc>
                <a:spcPct val="118750"/>
              </a:lnSpc>
              <a:spcBef>
                <a:spcPts val="32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checksum</a:t>
            </a:r>
            <a:endParaRPr/>
          </a:p>
          <a:p>
            <a:pPr marL="200025" marR="0" lvl="0" indent="0" algn="l" rtl="0">
              <a:lnSpc>
                <a:spcPct val="118750"/>
              </a:lnSpc>
              <a:spcBef>
                <a:spcPts val="0"/>
              </a:spcBef>
              <a:spcAft>
                <a:spcPts val="0"/>
              </a:spcAft>
              <a:buClr>
                <a:srgbClr val="000000"/>
              </a:buClr>
              <a:buSzPts val="1600"/>
              <a:buFont typeface="Comic Sans MS"/>
              <a:buNone/>
            </a:pPr>
            <a:r>
              <a:rPr lang="en-US" sz="1600" b="0" i="0" u="none">
                <a:solidFill>
                  <a:srgbClr val="000000"/>
                </a:solidFill>
                <a:latin typeface="Comic Sans MS"/>
                <a:ea typeface="Comic Sans MS"/>
                <a:cs typeface="Comic Sans MS"/>
                <a:sym typeface="Comic Sans MS"/>
              </a:rPr>
              <a:t>(as in UDP)</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439" name="Google Shape;439;p60"/>
          <p:cNvSpPr txBox="1"/>
          <p:nvPr/>
        </p:nvSpPr>
        <p:spPr>
          <a:xfrm>
            <a:off x="2366962" y="152400"/>
            <a:ext cx="3116262" cy="261937"/>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FF"/>
              </a:buClr>
              <a:buSzPts val="1600"/>
              <a:buFont typeface="Times New Roman"/>
              <a:buNone/>
            </a:pPr>
            <a:r>
              <a:rPr lang="en-US" sz="1600" b="1" i="0" u="none">
                <a:solidFill>
                  <a:srgbClr val="0000FF"/>
                </a:solidFill>
                <a:latin typeface="Times New Roman"/>
                <a:ea typeface="Times New Roman"/>
                <a:cs typeface="Times New Roman"/>
                <a:sym typeface="Times New Roman"/>
              </a:rPr>
              <a:t>Figure 15.5 </a:t>
            </a:r>
            <a:r>
              <a:rPr lang="en-US" sz="1600" b="1" i="1" u="none">
                <a:solidFill>
                  <a:srgbClr val="000000"/>
                </a:solidFill>
                <a:latin typeface="Times New Roman"/>
                <a:ea typeface="Times New Roman"/>
                <a:cs typeface="Times New Roman"/>
                <a:sym typeface="Times New Roman"/>
              </a:rPr>
              <a:t>TCP segment format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1"/>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445" name="Google Shape;445;p61"/>
          <p:cNvSpPr txBox="1"/>
          <p:nvPr/>
        </p:nvSpPr>
        <p:spPr>
          <a:xfrm>
            <a:off x="625475" y="493712"/>
            <a:ext cx="3705225" cy="604837"/>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3200"/>
              <a:buFont typeface="Comic Sans MS"/>
              <a:buNone/>
            </a:pPr>
            <a:r>
              <a:rPr lang="en-US" sz="3200" b="0" i="0" u="sng">
                <a:solidFill>
                  <a:srgbClr val="3333CC"/>
                </a:solidFill>
                <a:latin typeface="Comic Sans MS"/>
                <a:ea typeface="Comic Sans MS"/>
                <a:cs typeface="Comic Sans MS"/>
                <a:sym typeface="Comic Sans MS"/>
              </a:rPr>
              <a:t>Sequence Number:</a:t>
            </a:r>
            <a:endParaRPr/>
          </a:p>
        </p:txBody>
      </p:sp>
      <p:sp>
        <p:nvSpPr>
          <p:cNvPr id="446" name="Google Shape;446;p61"/>
          <p:cNvSpPr txBox="1"/>
          <p:nvPr/>
        </p:nvSpPr>
        <p:spPr>
          <a:xfrm>
            <a:off x="625475" y="1665287"/>
            <a:ext cx="3865562"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Sequence number is 32 bits long.</a:t>
            </a:r>
            <a:endParaRPr/>
          </a:p>
        </p:txBody>
      </p:sp>
      <p:sp>
        <p:nvSpPr>
          <p:cNvPr id="447" name="Google Shape;447;p61"/>
          <p:cNvSpPr txBox="1"/>
          <p:nvPr/>
        </p:nvSpPr>
        <p:spPr>
          <a:xfrm>
            <a:off x="625475" y="2030412"/>
            <a:ext cx="3027362"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So the range of SeqNo is</a:t>
            </a:r>
            <a:endParaRPr/>
          </a:p>
        </p:txBody>
      </p:sp>
      <p:sp>
        <p:nvSpPr>
          <p:cNvPr id="448" name="Google Shape;448;p61"/>
          <p:cNvSpPr txBox="1"/>
          <p:nvPr/>
        </p:nvSpPr>
        <p:spPr>
          <a:xfrm>
            <a:off x="879475" y="2397125"/>
            <a:ext cx="3560762"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0 &lt;= SeqNo &lt;= 2</a:t>
            </a:r>
            <a:r>
              <a:rPr lang="en-US" sz="2000" b="0" i="0" u="none" baseline="30000">
                <a:solidFill>
                  <a:srgbClr val="000000"/>
                </a:solidFill>
                <a:latin typeface="Times New Roman"/>
                <a:ea typeface="Times New Roman"/>
                <a:cs typeface="Times New Roman"/>
                <a:sym typeface="Times New Roman"/>
              </a:rPr>
              <a:t>32</a:t>
            </a:r>
            <a:r>
              <a:rPr lang="en-US" sz="2000" b="0" i="0" u="none">
                <a:solidFill>
                  <a:srgbClr val="000000"/>
                </a:solidFill>
                <a:latin typeface="Times New Roman"/>
                <a:ea typeface="Times New Roman"/>
                <a:cs typeface="Times New Roman"/>
                <a:sym typeface="Times New Roman"/>
              </a:rPr>
              <a:t>-1 » 4.3 Gbyte</a:t>
            </a:r>
            <a:endParaRPr/>
          </a:p>
        </p:txBody>
      </p:sp>
      <p:sp>
        <p:nvSpPr>
          <p:cNvPr id="449" name="Google Shape;449;p61"/>
          <p:cNvSpPr txBox="1"/>
          <p:nvPr/>
        </p:nvSpPr>
        <p:spPr>
          <a:xfrm>
            <a:off x="625475" y="2762250"/>
            <a:ext cx="6516687"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Each sequence number identifies a byte in the byte stream.</a:t>
            </a:r>
            <a:endParaRPr/>
          </a:p>
        </p:txBody>
      </p:sp>
      <p:sp>
        <p:nvSpPr>
          <p:cNvPr id="450" name="Google Shape;450;p61"/>
          <p:cNvSpPr txBox="1"/>
          <p:nvPr/>
        </p:nvSpPr>
        <p:spPr>
          <a:xfrm>
            <a:off x="625475" y="3128962"/>
            <a:ext cx="6605587"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Initial Sequence Number (ISN) of a connection is set during</a:t>
            </a:r>
            <a:endParaRPr/>
          </a:p>
        </p:txBody>
      </p:sp>
      <p:sp>
        <p:nvSpPr>
          <p:cNvPr id="451" name="Google Shape;451;p61"/>
          <p:cNvSpPr txBox="1"/>
          <p:nvPr/>
        </p:nvSpPr>
        <p:spPr>
          <a:xfrm>
            <a:off x="968375" y="3433762"/>
            <a:ext cx="2725737"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connection establishment</a:t>
            </a:r>
            <a:endParaRPr/>
          </a:p>
        </p:txBody>
      </p:sp>
      <p:sp>
        <p:nvSpPr>
          <p:cNvPr id="452" name="Google Shape;452;p61"/>
          <p:cNvSpPr txBox="1"/>
          <p:nvPr/>
        </p:nvSpPr>
        <p:spPr>
          <a:xfrm>
            <a:off x="625475" y="4164012"/>
            <a:ext cx="7607300"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Arial"/>
              <a:buNone/>
            </a:pPr>
            <a:r>
              <a:rPr lang="en-US" sz="1700" b="0" i="0" u="none">
                <a:solidFill>
                  <a:srgbClr val="3333CC"/>
                </a:solidFill>
                <a:latin typeface="Arial"/>
                <a:ea typeface="Arial"/>
                <a:cs typeface="Arial"/>
                <a:sym typeface="Arial"/>
              </a:rPr>
              <a:t>• </a:t>
            </a:r>
            <a:r>
              <a:rPr lang="en-US" sz="2000" b="0" i="0" u="none">
                <a:solidFill>
                  <a:srgbClr val="000000"/>
                </a:solidFill>
                <a:latin typeface="Times New Roman"/>
                <a:ea typeface="Times New Roman"/>
                <a:cs typeface="Times New Roman"/>
                <a:sym typeface="Times New Roman"/>
              </a:rPr>
              <a:t>If the SYN flag is set (1), then this is the initial sequence number. The</a:t>
            </a:r>
            <a:endParaRPr/>
          </a:p>
        </p:txBody>
      </p:sp>
      <p:sp>
        <p:nvSpPr>
          <p:cNvPr id="453" name="Google Shape;453;p61"/>
          <p:cNvSpPr txBox="1"/>
          <p:nvPr/>
        </p:nvSpPr>
        <p:spPr>
          <a:xfrm>
            <a:off x="625475" y="4530725"/>
            <a:ext cx="7742237" cy="6254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sequence number of the actual first data byte and the acknowledged</a:t>
            </a:r>
            <a:endParaRPr/>
          </a:p>
          <a:p>
            <a:pPr marL="0" marR="0" lvl="0" indent="0" algn="l" rtl="0">
              <a:lnSpc>
                <a:spcPct val="110000"/>
              </a:lnSpc>
              <a:spcBef>
                <a:spcPts val="1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number</a:t>
            </a:r>
            <a:endParaRPr/>
          </a:p>
        </p:txBody>
      </p:sp>
      <p:sp>
        <p:nvSpPr>
          <p:cNvPr id="454" name="Google Shape;454;p61"/>
          <p:cNvSpPr txBox="1"/>
          <p:nvPr/>
        </p:nvSpPr>
        <p:spPr>
          <a:xfrm>
            <a:off x="625475" y="5200650"/>
            <a:ext cx="6713537"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in the corresponding ACK are then this sequence number plus 1.</a:t>
            </a:r>
            <a:endParaRPr/>
          </a:p>
        </p:txBody>
      </p:sp>
      <p:sp>
        <p:nvSpPr>
          <p:cNvPr id="455" name="Google Shape;455;p61"/>
          <p:cNvSpPr txBox="1"/>
          <p:nvPr/>
        </p:nvSpPr>
        <p:spPr>
          <a:xfrm>
            <a:off x="625475" y="5567362"/>
            <a:ext cx="7742237"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Arial"/>
              <a:buNone/>
            </a:pPr>
            <a:r>
              <a:rPr lang="en-US" sz="1700" b="0" i="0" u="none">
                <a:solidFill>
                  <a:srgbClr val="3333CC"/>
                </a:solidFill>
                <a:latin typeface="Arial"/>
                <a:ea typeface="Arial"/>
                <a:cs typeface="Arial"/>
                <a:sym typeface="Arial"/>
              </a:rPr>
              <a:t>• </a:t>
            </a:r>
            <a:r>
              <a:rPr lang="en-US" sz="2000" b="0" i="0" u="none">
                <a:solidFill>
                  <a:srgbClr val="000000"/>
                </a:solidFill>
                <a:latin typeface="Times New Roman"/>
                <a:ea typeface="Times New Roman"/>
                <a:cs typeface="Times New Roman"/>
                <a:sym typeface="Times New Roman"/>
              </a:rPr>
              <a:t>If the SYN flag is clear (0), then this is the accumulated sequence</a:t>
            </a:r>
            <a:endParaRPr/>
          </a:p>
        </p:txBody>
      </p:sp>
      <p:sp>
        <p:nvSpPr>
          <p:cNvPr id="456" name="Google Shape;456;p61"/>
          <p:cNvSpPr txBox="1"/>
          <p:nvPr/>
        </p:nvSpPr>
        <p:spPr>
          <a:xfrm>
            <a:off x="968375" y="5872162"/>
            <a:ext cx="7018337"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number of the first data byte of this segment for the current session.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2"/>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462" name="Google Shape;462;p62"/>
          <p:cNvSpPr txBox="1"/>
          <p:nvPr/>
        </p:nvSpPr>
        <p:spPr>
          <a:xfrm>
            <a:off x="625475" y="182562"/>
            <a:ext cx="6078537" cy="676275"/>
          </a:xfrm>
          <a:prstGeom prst="rect">
            <a:avLst/>
          </a:prstGeom>
          <a:noFill/>
          <a:ln>
            <a:noFill/>
          </a:ln>
        </p:spPr>
        <p:txBody>
          <a:bodyPr spcFirstLastPara="1" wrap="square" lIns="0" tIns="0" rIns="0" bIns="0" anchor="t" anchorCtr="0">
            <a:spAutoFit/>
          </a:bodyPr>
          <a:lstStyle/>
          <a:p>
            <a:pPr marL="0" marR="0" lvl="0" indent="0" algn="l" rtl="0">
              <a:lnSpc>
                <a:spcPct val="138888"/>
              </a:lnSpc>
              <a:spcBef>
                <a:spcPts val="0"/>
              </a:spcBef>
              <a:spcAft>
                <a:spcPts val="0"/>
              </a:spcAft>
              <a:buClr>
                <a:srgbClr val="3333CC"/>
              </a:buClr>
              <a:buSzPts val="3600"/>
              <a:buFont typeface="Comic Sans MS"/>
              <a:buNone/>
            </a:pPr>
            <a:r>
              <a:rPr lang="en-US" sz="3600" b="0" i="0" u="sng">
                <a:solidFill>
                  <a:srgbClr val="3333CC"/>
                </a:solidFill>
                <a:latin typeface="Comic Sans MS"/>
                <a:ea typeface="Comic Sans MS"/>
                <a:cs typeface="Comic Sans MS"/>
                <a:sym typeface="Comic Sans MS"/>
              </a:rPr>
              <a:t>Acknowledgement Number :</a:t>
            </a:r>
            <a:endParaRPr/>
          </a:p>
        </p:txBody>
      </p:sp>
      <p:sp>
        <p:nvSpPr>
          <p:cNvPr id="463" name="Google Shape;463;p62"/>
          <p:cNvSpPr txBox="1"/>
          <p:nvPr/>
        </p:nvSpPr>
        <p:spPr>
          <a:xfrm>
            <a:off x="549275" y="1211262"/>
            <a:ext cx="8201025" cy="1185862"/>
          </a:xfrm>
          <a:prstGeom prst="rect">
            <a:avLst/>
          </a:prstGeom>
          <a:noFill/>
          <a:ln>
            <a:noFill/>
          </a:ln>
        </p:spPr>
        <p:txBody>
          <a:bodyPr spcFirstLastPara="1" wrap="square" lIns="0" tIns="0" rIns="0" bIns="0" anchor="t" anchorCtr="0">
            <a:spAutoFit/>
          </a:bodyPr>
          <a:lstStyle/>
          <a:p>
            <a:pPr marL="685800" marR="0" lvl="0" indent="-342900" algn="l" rtl="0">
              <a:lnSpc>
                <a:spcPct val="108333"/>
              </a:lnSpc>
              <a:spcBef>
                <a:spcPts val="0"/>
              </a:spcBef>
              <a:spcAft>
                <a:spcPts val="0"/>
              </a:spcAft>
              <a:buClr>
                <a:schemeClr val="accent2"/>
              </a:buClr>
              <a:buSzPts val="2040"/>
              <a:buFont typeface="Noto Sans Symbols"/>
              <a:buChar char="❒"/>
            </a:pPr>
            <a:r>
              <a:rPr lang="en-US" sz="2400" b="0" i="0" u="none">
                <a:solidFill>
                  <a:srgbClr val="000000"/>
                </a:solidFill>
                <a:latin typeface="Times New Roman"/>
                <a:ea typeface="Times New Roman"/>
                <a:cs typeface="Times New Roman"/>
                <a:sym typeface="Times New Roman"/>
              </a:rPr>
              <a:t>Acknowledgements are piggybacked, i.e. a segment from</a:t>
            </a:r>
            <a:endParaRPr/>
          </a:p>
          <a:p>
            <a:pPr marL="685800" marR="0" lvl="0" indent="-342900" algn="l" rtl="0">
              <a:lnSpc>
                <a:spcPct val="108333"/>
              </a:lnSpc>
              <a:spcBef>
                <a:spcPts val="48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 A -&gt;B can contain an acknowledgement for a data sent in the </a:t>
            </a:r>
            <a:endParaRPr/>
          </a:p>
          <a:p>
            <a:pPr marL="685800" marR="0" lvl="0" indent="-342900" algn="l" rtl="0">
              <a:lnSpc>
                <a:spcPct val="108333"/>
              </a:lnSpc>
              <a:spcBef>
                <a:spcPts val="48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B -&gt;A direction</a:t>
            </a:r>
            <a:endParaRPr/>
          </a:p>
        </p:txBody>
      </p:sp>
      <p:sp>
        <p:nvSpPr>
          <p:cNvPr id="464" name="Google Shape;464;p62"/>
          <p:cNvSpPr txBox="1"/>
          <p:nvPr/>
        </p:nvSpPr>
        <p:spPr>
          <a:xfrm>
            <a:off x="549275" y="2820987"/>
            <a:ext cx="8199437" cy="741362"/>
          </a:xfrm>
          <a:prstGeom prst="rect">
            <a:avLst/>
          </a:prstGeom>
          <a:noFill/>
          <a:ln>
            <a:noFill/>
          </a:ln>
        </p:spPr>
        <p:txBody>
          <a:bodyPr spcFirstLastPara="1" wrap="square" lIns="0" tIns="0" rIns="0" bIns="0" anchor="t" anchorCtr="0">
            <a:spAutoFit/>
          </a:bodyPr>
          <a:lstStyle/>
          <a:p>
            <a:pPr marL="342900" marR="0" lvl="0" indent="0" algn="l" rtl="0">
              <a:lnSpc>
                <a:spcPct val="108333"/>
              </a:lnSpc>
              <a:spcBef>
                <a:spcPts val="0"/>
              </a:spcBef>
              <a:spcAft>
                <a:spcPts val="0"/>
              </a:spcAft>
              <a:buClr>
                <a:srgbClr val="3333CC"/>
              </a:buClr>
              <a:buSzPts val="2000"/>
              <a:buFont typeface="Noto Sans Symbols"/>
              <a:buNone/>
            </a:pPr>
            <a:r>
              <a:rPr lang="en-US" sz="2000" b="0" i="0" u="none">
                <a:solidFill>
                  <a:srgbClr val="3333CC"/>
                </a:solidFill>
                <a:latin typeface="Noto Sans Symbols"/>
                <a:ea typeface="Noto Sans Symbols"/>
                <a:cs typeface="Noto Sans Symbols"/>
                <a:sym typeface="Noto Sans Symbols"/>
              </a:rPr>
              <a:t>❒</a:t>
            </a:r>
            <a:r>
              <a:rPr lang="en-US" sz="2000" b="0" i="0" u="none">
                <a:solidFill>
                  <a:srgbClr val="3333CC"/>
                </a:solidFill>
                <a:latin typeface="Times New Roman"/>
                <a:ea typeface="Times New Roman"/>
                <a:cs typeface="Times New Roman"/>
                <a:sym typeface="Times New Roman"/>
              </a:rPr>
              <a:t> </a:t>
            </a:r>
            <a:r>
              <a:rPr lang="en-US" sz="2400" b="0" i="0" u="none">
                <a:solidFill>
                  <a:srgbClr val="000000"/>
                </a:solidFill>
                <a:latin typeface="Times New Roman"/>
                <a:ea typeface="Times New Roman"/>
                <a:cs typeface="Times New Roman"/>
                <a:sym typeface="Times New Roman"/>
              </a:rPr>
              <a:t>A hosts uses the AckNo field to send acknowledgements. (If a</a:t>
            </a:r>
            <a:endParaRPr/>
          </a:p>
          <a:p>
            <a:pPr marL="342900" marR="0" lvl="0" indent="0" algn="l" rtl="0">
              <a:lnSpc>
                <a:spcPct val="108333"/>
              </a:lnSpc>
              <a:spcBef>
                <a:spcPts val="10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host sends an AckNo in a segment it sets the “ACK flag”)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3"/>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470" name="Google Shape;470;p63"/>
          <p:cNvSpPr txBox="1"/>
          <p:nvPr/>
        </p:nvSpPr>
        <p:spPr>
          <a:xfrm>
            <a:off x="625475" y="182562"/>
            <a:ext cx="5192712" cy="676275"/>
          </a:xfrm>
          <a:prstGeom prst="rect">
            <a:avLst/>
          </a:prstGeom>
          <a:noFill/>
          <a:ln>
            <a:noFill/>
          </a:ln>
        </p:spPr>
        <p:txBody>
          <a:bodyPr spcFirstLastPara="1" wrap="square" lIns="0" tIns="0" rIns="0" bIns="0" anchor="t" anchorCtr="0">
            <a:spAutoFit/>
          </a:bodyPr>
          <a:lstStyle/>
          <a:p>
            <a:pPr marL="0" marR="0" lvl="0" indent="0" algn="l" rtl="0">
              <a:lnSpc>
                <a:spcPct val="138888"/>
              </a:lnSpc>
              <a:spcBef>
                <a:spcPts val="0"/>
              </a:spcBef>
              <a:spcAft>
                <a:spcPts val="0"/>
              </a:spcAft>
              <a:buClr>
                <a:srgbClr val="3333CC"/>
              </a:buClr>
              <a:buSzPts val="3600"/>
              <a:buFont typeface="Comic Sans MS"/>
              <a:buNone/>
            </a:pPr>
            <a:r>
              <a:rPr lang="en-US" sz="3600" b="0" i="0" u="sng">
                <a:solidFill>
                  <a:srgbClr val="3333CC"/>
                </a:solidFill>
                <a:latin typeface="Comic Sans MS"/>
                <a:ea typeface="Comic Sans MS"/>
                <a:cs typeface="Comic Sans MS"/>
                <a:sym typeface="Comic Sans MS"/>
              </a:rPr>
              <a:t>Header Length ( 4bits):</a:t>
            </a:r>
            <a:endParaRPr/>
          </a:p>
        </p:txBody>
      </p:sp>
      <p:sp>
        <p:nvSpPr>
          <p:cNvPr id="471" name="Google Shape;471;p63"/>
          <p:cNvSpPr txBox="1"/>
          <p:nvPr/>
        </p:nvSpPr>
        <p:spPr>
          <a:xfrm>
            <a:off x="625475" y="1665287"/>
            <a:ext cx="3846512"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Length of header in 32-bit words</a:t>
            </a:r>
            <a:endParaRPr/>
          </a:p>
        </p:txBody>
      </p:sp>
      <p:sp>
        <p:nvSpPr>
          <p:cNvPr id="472" name="Google Shape;472;p63"/>
          <p:cNvSpPr txBox="1"/>
          <p:nvPr/>
        </p:nvSpPr>
        <p:spPr>
          <a:xfrm>
            <a:off x="625475" y="2030412"/>
            <a:ext cx="4562475"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It indicates the number of 4-byte words.</a:t>
            </a:r>
            <a:endParaRPr/>
          </a:p>
        </p:txBody>
      </p:sp>
      <p:sp>
        <p:nvSpPr>
          <p:cNvPr id="473" name="Google Shape;473;p63"/>
          <p:cNvSpPr txBox="1"/>
          <p:nvPr/>
        </p:nvSpPr>
        <p:spPr>
          <a:xfrm>
            <a:off x="625475" y="2397125"/>
            <a:ext cx="7372350"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The minimum size header is 5 words and the maximum is 15 words</a:t>
            </a:r>
            <a:endParaRPr/>
          </a:p>
        </p:txBody>
      </p:sp>
      <p:sp>
        <p:nvSpPr>
          <p:cNvPr id="474" name="Google Shape;474;p63"/>
          <p:cNvSpPr txBox="1"/>
          <p:nvPr/>
        </p:nvSpPr>
        <p:spPr>
          <a:xfrm>
            <a:off x="968375" y="2701925"/>
            <a:ext cx="7067550"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thus giving the minimum size of 20 bytes and maximum of 60 bytes</a:t>
            </a:r>
            <a:endParaRPr/>
          </a:p>
        </p:txBody>
      </p:sp>
      <p:sp>
        <p:nvSpPr>
          <p:cNvPr id="475" name="Google Shape;475;p63"/>
          <p:cNvSpPr txBox="1"/>
          <p:nvPr/>
        </p:nvSpPr>
        <p:spPr>
          <a:xfrm>
            <a:off x="625475" y="3067050"/>
            <a:ext cx="5146675" cy="6858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Q. Why minimum is 20 and maximum is 60.?</a:t>
            </a:r>
            <a:endParaRPr/>
          </a:p>
          <a:p>
            <a:pPr marL="0" marR="0" lvl="0" indent="0" algn="l" rtl="0">
              <a:lnSpc>
                <a:spcPct val="110000"/>
              </a:lnSpc>
              <a:spcBef>
                <a:spcPts val="60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Reserve bits are stored for future use.</a:t>
            </a:r>
            <a:endParaRPr/>
          </a:p>
        </p:txBody>
      </p:sp>
      <p:sp>
        <p:nvSpPr>
          <p:cNvPr id="476" name="Google Shape;476;p63"/>
          <p:cNvSpPr txBox="1"/>
          <p:nvPr/>
        </p:nvSpPr>
        <p:spPr>
          <a:xfrm>
            <a:off x="625475" y="5262562"/>
            <a:ext cx="7331075" cy="6858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FF0000"/>
              </a:buClr>
              <a:buSzPts val="2000"/>
              <a:buFont typeface="Times New Roman"/>
              <a:buNone/>
            </a:pPr>
            <a:r>
              <a:rPr lang="en-US" sz="2000" b="0" i="0" u="none">
                <a:solidFill>
                  <a:srgbClr val="FF0000"/>
                </a:solidFill>
                <a:latin typeface="Times New Roman"/>
                <a:ea typeface="Times New Roman"/>
                <a:cs typeface="Times New Roman"/>
                <a:sym typeface="Times New Roman"/>
              </a:rPr>
              <a:t>Note that TCP header has variable length (with minimum 20 bytes and</a:t>
            </a:r>
            <a:endParaRPr/>
          </a:p>
          <a:p>
            <a:pPr marL="0" marR="0" lvl="0" indent="0" algn="l" rtl="0">
              <a:lnSpc>
                <a:spcPct val="110000"/>
              </a:lnSpc>
              <a:spcBef>
                <a:spcPts val="600"/>
              </a:spcBef>
              <a:spcAft>
                <a:spcPts val="0"/>
              </a:spcAft>
              <a:buClr>
                <a:srgbClr val="FF0000"/>
              </a:buClr>
              <a:buSzPts val="2000"/>
              <a:buFont typeface="Times New Roman"/>
              <a:buNone/>
            </a:pPr>
            <a:r>
              <a:rPr lang="en-US" sz="2000" b="0" i="0" u="none">
                <a:solidFill>
                  <a:srgbClr val="FF0000"/>
                </a:solidFill>
                <a:latin typeface="Times New Roman"/>
                <a:ea typeface="Times New Roman"/>
                <a:cs typeface="Times New Roman"/>
                <a:sym typeface="Times New Roman"/>
              </a:rPr>
              <a:t>maximum 60 bytes.)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4"/>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482" name="Google Shape;482;p64"/>
          <p:cNvSpPr txBox="1"/>
          <p:nvPr/>
        </p:nvSpPr>
        <p:spPr>
          <a:xfrm>
            <a:off x="3414712" y="138112"/>
            <a:ext cx="1219200" cy="261937"/>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Times New Roman"/>
              <a:buNone/>
            </a:pPr>
            <a:r>
              <a:rPr lang="en-US" sz="1600" b="1" i="1" u="none">
                <a:solidFill>
                  <a:srgbClr val="000000"/>
                </a:solidFill>
                <a:latin typeface="Times New Roman"/>
                <a:ea typeface="Times New Roman"/>
                <a:cs typeface="Times New Roman"/>
                <a:sym typeface="Times New Roman"/>
              </a:rPr>
              <a:t>Control field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5"/>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488" name="Google Shape;488;p65"/>
          <p:cNvSpPr txBox="1"/>
          <p:nvPr/>
        </p:nvSpPr>
        <p:spPr>
          <a:xfrm>
            <a:off x="549275" y="754062"/>
            <a:ext cx="1954212"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Window Size:</a:t>
            </a:r>
            <a:endParaRPr/>
          </a:p>
        </p:txBody>
      </p:sp>
      <p:sp>
        <p:nvSpPr>
          <p:cNvPr id="489" name="Google Shape;489;p65"/>
          <p:cNvSpPr txBox="1"/>
          <p:nvPr/>
        </p:nvSpPr>
        <p:spPr>
          <a:xfrm>
            <a:off x="549275" y="1176337"/>
            <a:ext cx="6088062"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Each side of the connection advertises the window size</a:t>
            </a:r>
            <a:endParaRPr/>
          </a:p>
        </p:txBody>
      </p:sp>
      <p:sp>
        <p:nvSpPr>
          <p:cNvPr id="490" name="Google Shape;490;p65"/>
          <p:cNvSpPr txBox="1"/>
          <p:nvPr/>
        </p:nvSpPr>
        <p:spPr>
          <a:xfrm>
            <a:off x="549275" y="1543050"/>
            <a:ext cx="7867650"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Window size (the size of the </a:t>
            </a:r>
            <a:r>
              <a:rPr lang="en-US" sz="2000" b="0" i="1" u="none">
                <a:solidFill>
                  <a:srgbClr val="000000"/>
                </a:solidFill>
                <a:latin typeface="Times New Roman"/>
                <a:ea typeface="Times New Roman"/>
                <a:cs typeface="Times New Roman"/>
                <a:sym typeface="Times New Roman"/>
              </a:rPr>
              <a:t>receive window</a:t>
            </a:r>
            <a:r>
              <a:rPr lang="en-US" sz="2000" b="0" i="0" u="none">
                <a:solidFill>
                  <a:srgbClr val="000000"/>
                </a:solidFill>
                <a:latin typeface="Times New Roman"/>
                <a:ea typeface="Times New Roman"/>
                <a:cs typeface="Times New Roman"/>
                <a:sym typeface="Times New Roman"/>
              </a:rPr>
              <a:t>)is the maximum number of</a:t>
            </a:r>
            <a:endParaRPr/>
          </a:p>
        </p:txBody>
      </p:sp>
      <p:sp>
        <p:nvSpPr>
          <p:cNvPr id="491" name="Google Shape;491;p65"/>
          <p:cNvSpPr txBox="1"/>
          <p:nvPr/>
        </p:nvSpPr>
        <p:spPr>
          <a:xfrm>
            <a:off x="892175" y="1847850"/>
            <a:ext cx="3379787"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bytes that a receiver can accept.</a:t>
            </a:r>
            <a:endParaRPr/>
          </a:p>
        </p:txBody>
      </p:sp>
      <p:sp>
        <p:nvSpPr>
          <p:cNvPr id="492" name="Google Shape;492;p65"/>
          <p:cNvSpPr txBox="1"/>
          <p:nvPr/>
        </p:nvSpPr>
        <p:spPr>
          <a:xfrm>
            <a:off x="549275" y="2212975"/>
            <a:ext cx="4689475" cy="6858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Times New Roman"/>
                <a:ea typeface="Times New Roman"/>
                <a:cs typeface="Times New Roman"/>
                <a:sym typeface="Times New Roman"/>
              </a:rPr>
              <a:t>Maximum window size is = 65535 bytes</a:t>
            </a:r>
            <a:endParaRPr/>
          </a:p>
          <a:p>
            <a:pPr marL="0" marR="0" lvl="0" indent="0" algn="l" rtl="0">
              <a:lnSpc>
                <a:spcPct val="110000"/>
              </a:lnSpc>
              <a:spcBef>
                <a:spcPts val="600"/>
              </a:spcBef>
              <a:spcAft>
                <a:spcPts val="0"/>
              </a:spcAft>
              <a:buClr>
                <a:srgbClr val="000000"/>
              </a:buClr>
              <a:buSzPts val="2000"/>
              <a:buFont typeface="Times New Roman"/>
              <a:buNone/>
            </a:pPr>
            <a:r>
              <a:rPr lang="en-US" sz="2000" b="1" i="0" u="none">
                <a:solidFill>
                  <a:srgbClr val="000000"/>
                </a:solidFill>
                <a:latin typeface="Times New Roman"/>
                <a:ea typeface="Times New Roman"/>
                <a:cs typeface="Times New Roman"/>
                <a:sym typeface="Times New Roman"/>
              </a:rPr>
              <a:t>TCP windows</a:t>
            </a:r>
            <a:endParaRPr/>
          </a:p>
        </p:txBody>
      </p:sp>
      <p:sp>
        <p:nvSpPr>
          <p:cNvPr id="493" name="Google Shape;493;p65"/>
          <p:cNvSpPr txBox="1"/>
          <p:nvPr/>
        </p:nvSpPr>
        <p:spPr>
          <a:xfrm>
            <a:off x="549275" y="2944812"/>
            <a:ext cx="6642100" cy="1052512"/>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The throughput of a communication is limited by two windows:</a:t>
            </a:r>
            <a:endParaRPr/>
          </a:p>
          <a:p>
            <a:pPr marL="0" marR="0" lvl="0" indent="0" algn="l" rtl="0">
              <a:lnSpc>
                <a:spcPct val="110000"/>
              </a:lnSpc>
              <a:spcBef>
                <a:spcPts val="600"/>
              </a:spcBef>
              <a:spcAft>
                <a:spcPts val="0"/>
              </a:spcAft>
              <a:buClr>
                <a:srgbClr val="3333CC"/>
              </a:buClr>
              <a:buSzPts val="1700"/>
              <a:buFont typeface="Times New Roman"/>
              <a:buNone/>
            </a:pPr>
            <a:r>
              <a:rPr lang="en-US" sz="1700" b="0" i="0" u="none">
                <a:solidFill>
                  <a:srgbClr val="3333CC"/>
                </a:solidFill>
                <a:latin typeface="Times New Roman"/>
                <a:ea typeface="Times New Roman"/>
                <a:cs typeface="Times New Roman"/>
                <a:sym typeface="Times New Roman"/>
              </a:rPr>
              <a:t>1. </a:t>
            </a:r>
            <a:r>
              <a:rPr lang="en-US" sz="2000" b="0" i="0" u="none">
                <a:solidFill>
                  <a:srgbClr val="000000"/>
                </a:solidFill>
                <a:latin typeface="Times New Roman"/>
                <a:ea typeface="Times New Roman"/>
                <a:cs typeface="Times New Roman"/>
                <a:sym typeface="Times New Roman"/>
              </a:rPr>
              <a:t>congestion window (for congestion control)</a:t>
            </a:r>
            <a:endParaRPr/>
          </a:p>
          <a:p>
            <a:pPr marL="0" marR="0" lvl="0" indent="0" algn="l" rtl="0">
              <a:lnSpc>
                <a:spcPct val="110000"/>
              </a:lnSpc>
              <a:spcBef>
                <a:spcPts val="600"/>
              </a:spcBef>
              <a:spcAft>
                <a:spcPts val="0"/>
              </a:spcAft>
              <a:buClr>
                <a:srgbClr val="3333CC"/>
              </a:buClr>
              <a:buSzPts val="1700"/>
              <a:buFont typeface="Times New Roman"/>
              <a:buNone/>
            </a:pPr>
            <a:r>
              <a:rPr lang="en-US" sz="1700" b="0" i="0" u="none">
                <a:solidFill>
                  <a:srgbClr val="3333CC"/>
                </a:solidFill>
                <a:latin typeface="Times New Roman"/>
                <a:ea typeface="Times New Roman"/>
                <a:cs typeface="Times New Roman"/>
                <a:sym typeface="Times New Roman"/>
              </a:rPr>
              <a:t>2. </a:t>
            </a:r>
            <a:r>
              <a:rPr lang="en-US" sz="2000" b="0" i="0" u="none">
                <a:solidFill>
                  <a:srgbClr val="000000"/>
                </a:solidFill>
                <a:latin typeface="Times New Roman"/>
                <a:ea typeface="Times New Roman"/>
                <a:cs typeface="Times New Roman"/>
                <a:sym typeface="Times New Roman"/>
              </a:rPr>
              <a:t>receive window (for flow control)</a:t>
            </a:r>
            <a:endParaRPr/>
          </a:p>
        </p:txBody>
      </p:sp>
      <p:sp>
        <p:nvSpPr>
          <p:cNvPr id="494" name="Google Shape;494;p65"/>
          <p:cNvSpPr txBox="1"/>
          <p:nvPr/>
        </p:nvSpPr>
        <p:spPr>
          <a:xfrm>
            <a:off x="658812" y="4408487"/>
            <a:ext cx="7993062" cy="141763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Each TCP segment contains the current value of the receive window.</a:t>
            </a:r>
            <a:endParaRPr/>
          </a:p>
          <a:p>
            <a:pPr marL="0" marR="0" lvl="0" indent="0" algn="l" rtl="0">
              <a:lnSpc>
                <a:spcPct val="110000"/>
              </a:lnSpc>
              <a:spcBef>
                <a:spcPts val="600"/>
              </a:spcBef>
              <a:spcAft>
                <a:spcPts val="0"/>
              </a:spcAft>
              <a:buClr>
                <a:srgbClr val="000000"/>
              </a:buClr>
              <a:buSzPts val="2000"/>
              <a:buFont typeface="Times New Roman"/>
              <a:buNone/>
            </a:pPr>
            <a:r>
              <a:rPr lang="en-US" sz="2000" b="1" i="0" u="none">
                <a:solidFill>
                  <a:srgbClr val="000000"/>
                </a:solidFill>
                <a:latin typeface="Times New Roman"/>
                <a:ea typeface="Times New Roman"/>
                <a:cs typeface="Times New Roman"/>
                <a:sym typeface="Times New Roman"/>
              </a:rPr>
              <a:t>For example </a:t>
            </a:r>
            <a:r>
              <a:rPr lang="en-US" sz="2000" b="0" i="0" u="none">
                <a:solidFill>
                  <a:srgbClr val="000000"/>
                </a:solidFill>
                <a:latin typeface="Times New Roman"/>
                <a:ea typeface="Times New Roman"/>
                <a:cs typeface="Times New Roman"/>
                <a:sym typeface="Times New Roman"/>
              </a:rPr>
              <a:t>a sender receives an ack which acknowledges byte 4000 and</a:t>
            </a:r>
            <a:endParaRPr/>
          </a:p>
          <a:p>
            <a:pPr marL="0" marR="0" lvl="0" indent="0" algn="l" rtl="0">
              <a:lnSpc>
                <a:spcPct val="110000"/>
              </a:lnSpc>
              <a:spcBef>
                <a:spcPts val="6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specifies a receive window of 10000 (bytes), the sender will not send packets</a:t>
            </a:r>
            <a:endParaRPr/>
          </a:p>
          <a:p>
            <a:pPr marL="0" marR="0" lvl="0" indent="0" algn="l" rtl="0">
              <a:lnSpc>
                <a:spcPct val="110000"/>
              </a:lnSpc>
              <a:spcBef>
                <a:spcPts val="6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after byte 14000, even if the congestion window allows it.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6"/>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00" name="Google Shape;500;p66"/>
          <p:cNvSpPr txBox="1"/>
          <p:nvPr/>
        </p:nvSpPr>
        <p:spPr>
          <a:xfrm>
            <a:off x="549275" y="758825"/>
            <a:ext cx="2665412" cy="431800"/>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2800"/>
              <a:buFont typeface="Times New Roman"/>
              <a:buNone/>
            </a:pPr>
            <a:r>
              <a:rPr lang="en-US" sz="2800" b="1" i="0" u="none">
                <a:solidFill>
                  <a:srgbClr val="000000"/>
                </a:solidFill>
                <a:latin typeface="Times New Roman"/>
                <a:ea typeface="Times New Roman"/>
                <a:cs typeface="Times New Roman"/>
                <a:sym typeface="Times New Roman"/>
              </a:rPr>
              <a:t>TCP Checksum:</a:t>
            </a:r>
            <a:endParaRPr/>
          </a:p>
        </p:txBody>
      </p:sp>
      <p:sp>
        <p:nvSpPr>
          <p:cNvPr id="501" name="Google Shape;501;p66"/>
          <p:cNvSpPr txBox="1"/>
          <p:nvPr/>
        </p:nvSpPr>
        <p:spPr>
          <a:xfrm>
            <a:off x="549275" y="1270000"/>
            <a:ext cx="7578725" cy="431800"/>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Times New Roman"/>
                <a:ea typeface="Times New Roman"/>
                <a:cs typeface="Times New Roman"/>
                <a:sym typeface="Times New Roman"/>
              </a:rPr>
              <a:t>TCP checksum covers over both TCP header and</a:t>
            </a:r>
            <a:endParaRPr/>
          </a:p>
        </p:txBody>
      </p:sp>
      <p:sp>
        <p:nvSpPr>
          <p:cNvPr id="502" name="Google Shape;502;p66"/>
          <p:cNvSpPr txBox="1"/>
          <p:nvPr/>
        </p:nvSpPr>
        <p:spPr>
          <a:xfrm>
            <a:off x="892175" y="1697037"/>
            <a:ext cx="7364412" cy="431800"/>
          </a:xfrm>
          <a:prstGeom prst="rect">
            <a:avLst/>
          </a:prstGeom>
          <a:noFill/>
          <a:ln>
            <a:noFill/>
          </a:ln>
        </p:spPr>
        <p:txBody>
          <a:bodyPr spcFirstLastPara="1" wrap="square" lIns="0" tIns="0" rIns="0" bIns="0" anchor="t" anchorCtr="0">
            <a:spAutoFit/>
          </a:bodyPr>
          <a:lstStyle/>
          <a:p>
            <a:pPr marL="0" marR="0" lvl="0" indent="0" algn="l" rtl="0">
              <a:lnSpc>
                <a:spcPct val="110714"/>
              </a:lnSpc>
              <a:spcBef>
                <a:spcPts val="0"/>
              </a:spcBef>
              <a:spcAft>
                <a:spcPts val="0"/>
              </a:spcAft>
              <a:buClr>
                <a:srgbClr val="000000"/>
              </a:buClr>
              <a:buSzPts val="2800"/>
              <a:buFont typeface="Times New Roman"/>
              <a:buNone/>
            </a:pPr>
            <a:r>
              <a:rPr lang="en-US" sz="2800" b="0" i="0" u="none">
                <a:solidFill>
                  <a:srgbClr val="000000"/>
                </a:solidFill>
                <a:latin typeface="Times New Roman"/>
                <a:ea typeface="Times New Roman"/>
                <a:cs typeface="Times New Roman"/>
                <a:sym typeface="Times New Roman"/>
              </a:rPr>
              <a:t>TCP data (also covers some parts of the IP header)</a:t>
            </a:r>
            <a:endParaRPr/>
          </a:p>
        </p:txBody>
      </p:sp>
      <p:sp>
        <p:nvSpPr>
          <p:cNvPr id="503" name="Google Shape;503;p66"/>
          <p:cNvSpPr txBox="1"/>
          <p:nvPr/>
        </p:nvSpPr>
        <p:spPr>
          <a:xfrm>
            <a:off x="658812" y="2720975"/>
            <a:ext cx="2551112" cy="431800"/>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2800"/>
              <a:buFont typeface="Times New Roman"/>
              <a:buNone/>
            </a:pPr>
            <a:r>
              <a:rPr lang="en-US" sz="2800" b="1" i="0" u="none">
                <a:solidFill>
                  <a:srgbClr val="000000"/>
                </a:solidFill>
                <a:latin typeface="Times New Roman"/>
                <a:ea typeface="Times New Roman"/>
                <a:cs typeface="Times New Roman"/>
                <a:sym typeface="Times New Roman"/>
              </a:rPr>
              <a:t>Urgent Pointer:</a:t>
            </a:r>
            <a:endParaRPr/>
          </a:p>
        </p:txBody>
      </p:sp>
      <p:sp>
        <p:nvSpPr>
          <p:cNvPr id="504" name="Google Shape;504;p66"/>
          <p:cNvSpPr txBox="1"/>
          <p:nvPr/>
        </p:nvSpPr>
        <p:spPr>
          <a:xfrm>
            <a:off x="658812" y="3233737"/>
            <a:ext cx="7143750" cy="942975"/>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Times New Roman"/>
                <a:ea typeface="Times New Roman"/>
                <a:cs typeface="Times New Roman"/>
                <a:sym typeface="Times New Roman"/>
              </a:rPr>
              <a:t>Only valid if URG flag is set</a:t>
            </a:r>
            <a:endParaRPr/>
          </a:p>
          <a:p>
            <a:pPr marL="0" marR="0" lvl="0" indent="0" algn="l" rtl="0">
              <a:lnSpc>
                <a:spcPct val="107142"/>
              </a:lnSpc>
              <a:spcBef>
                <a:spcPts val="9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Times New Roman"/>
                <a:ea typeface="Times New Roman"/>
                <a:cs typeface="Times New Roman"/>
                <a:sym typeface="Times New Roman"/>
              </a:rPr>
              <a:t>Used when segment contains some urgent data.</a:t>
            </a:r>
            <a:endParaRPr/>
          </a:p>
        </p:txBody>
      </p:sp>
      <p:sp>
        <p:nvSpPr>
          <p:cNvPr id="505" name="Google Shape;505;p66"/>
          <p:cNvSpPr txBox="1"/>
          <p:nvPr/>
        </p:nvSpPr>
        <p:spPr>
          <a:xfrm>
            <a:off x="658812" y="4770437"/>
            <a:ext cx="1476375" cy="431800"/>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2800"/>
              <a:buFont typeface="Times New Roman"/>
              <a:buNone/>
            </a:pPr>
            <a:r>
              <a:rPr lang="en-US" sz="2800" b="1" i="0" u="none">
                <a:solidFill>
                  <a:srgbClr val="000000"/>
                </a:solidFill>
                <a:latin typeface="Times New Roman"/>
                <a:ea typeface="Times New Roman"/>
                <a:cs typeface="Times New Roman"/>
                <a:sym typeface="Times New Roman"/>
              </a:rPr>
              <a:t>Options:</a:t>
            </a:r>
            <a:endParaRPr/>
          </a:p>
        </p:txBody>
      </p:sp>
      <p:sp>
        <p:nvSpPr>
          <p:cNvPr id="506" name="Google Shape;506;p66"/>
          <p:cNvSpPr txBox="1"/>
          <p:nvPr/>
        </p:nvSpPr>
        <p:spPr>
          <a:xfrm>
            <a:off x="658812" y="5283200"/>
            <a:ext cx="5181600" cy="431800"/>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Times New Roman"/>
                <a:ea typeface="Times New Roman"/>
                <a:cs typeface="Times New Roman"/>
                <a:sym typeface="Times New Roman"/>
              </a:rPr>
              <a:t>Additional information in header.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a:t>
            </a:fld>
            <a:endParaRPr/>
          </a:p>
        </p:txBody>
      </p:sp>
      <p:pic>
        <p:nvPicPr>
          <p:cNvPr id="156" name="Google Shape;156;p23"/>
          <p:cNvPicPr preferRelativeResize="0"/>
          <p:nvPr/>
        </p:nvPicPr>
        <p:blipFill rotWithShape="1">
          <a:blip r:embed="rId3">
            <a:alphaModFix/>
          </a:blip>
          <a:srcRect/>
          <a:stretch/>
        </p:blipFill>
        <p:spPr>
          <a:xfrm>
            <a:off x="1157287" y="971550"/>
            <a:ext cx="6829425" cy="4914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7"/>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12" name="Google Shape;512;p67"/>
          <p:cNvSpPr txBox="1"/>
          <p:nvPr/>
        </p:nvSpPr>
        <p:spPr>
          <a:xfrm>
            <a:off x="2239962" y="152400"/>
            <a:ext cx="3568700" cy="261937"/>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Times New Roman"/>
              <a:buNone/>
            </a:pPr>
            <a:r>
              <a:rPr lang="en-US" sz="1600" b="1" i="1" u="none">
                <a:solidFill>
                  <a:srgbClr val="000000"/>
                </a:solidFill>
                <a:latin typeface="Times New Roman"/>
                <a:ea typeface="Times New Roman"/>
                <a:cs typeface="Times New Roman"/>
                <a:sym typeface="Times New Roman"/>
              </a:rPr>
              <a:t>Pseudoheader added to the TCP segment</a:t>
            </a:r>
            <a:endParaRPr/>
          </a:p>
        </p:txBody>
      </p:sp>
      <p:sp>
        <p:nvSpPr>
          <p:cNvPr id="513" name="Google Shape;513;p67"/>
          <p:cNvSpPr txBox="1"/>
          <p:nvPr/>
        </p:nvSpPr>
        <p:spPr>
          <a:xfrm>
            <a:off x="1557337" y="6105525"/>
            <a:ext cx="6310312" cy="369887"/>
          </a:xfrm>
          <a:prstGeom prst="rect">
            <a:avLst/>
          </a:prstGeom>
          <a:noFill/>
          <a:ln>
            <a:noFill/>
          </a:ln>
        </p:spPr>
        <p:txBody>
          <a:bodyPr spcFirstLastPara="1" wrap="square" lIns="0" tIns="0" rIns="0" bIns="0" anchor="t" anchorCtr="0">
            <a:spAutoFit/>
          </a:bodyPr>
          <a:lstStyle/>
          <a:p>
            <a:pPr marL="0" marR="0" lvl="0" indent="0" algn="l" rtl="0">
              <a:lnSpc>
                <a:spcPct val="206250"/>
              </a:lnSpc>
              <a:spcBef>
                <a:spcPts val="0"/>
              </a:spcBef>
              <a:spcAft>
                <a:spcPts val="0"/>
              </a:spcAft>
              <a:buClr>
                <a:srgbClr val="FFFFFF"/>
              </a:buClr>
              <a:buSzPts val="1600"/>
              <a:buFont typeface="Comic Sans MS"/>
              <a:buNone/>
            </a:pPr>
            <a:r>
              <a:rPr lang="en-US" sz="1600" b="1" i="0" u="none">
                <a:solidFill>
                  <a:srgbClr val="FFFFFF"/>
                </a:solidFill>
                <a:latin typeface="Comic Sans MS"/>
                <a:ea typeface="Comic Sans MS"/>
                <a:cs typeface="Comic Sans MS"/>
                <a:sym typeface="Comic Sans MS"/>
              </a:rPr>
              <a:t>Note: The use of the checksum in TCP is  mandatory.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8"/>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19" name="Google Shape;519;p68"/>
          <p:cNvSpPr txBox="1"/>
          <p:nvPr/>
        </p:nvSpPr>
        <p:spPr>
          <a:xfrm>
            <a:off x="3314700" y="152400"/>
            <a:ext cx="1371600" cy="261937"/>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Times New Roman"/>
              <a:buNone/>
            </a:pPr>
            <a:r>
              <a:rPr lang="en-US" sz="1600" b="1" i="1" u="none">
                <a:solidFill>
                  <a:srgbClr val="000000"/>
                </a:solidFill>
                <a:latin typeface="Times New Roman"/>
                <a:ea typeface="Times New Roman"/>
                <a:cs typeface="Times New Roman"/>
                <a:sym typeface="Times New Roman"/>
              </a:rPr>
              <a:t>Encapsulation</a:t>
            </a:r>
            <a:endParaRPr/>
          </a:p>
        </p:txBody>
      </p:sp>
      <p:sp>
        <p:nvSpPr>
          <p:cNvPr id="520" name="Google Shape;520;p68"/>
          <p:cNvSpPr txBox="1"/>
          <p:nvPr/>
        </p:nvSpPr>
        <p:spPr>
          <a:xfrm>
            <a:off x="3465512" y="1176337"/>
            <a:ext cx="833437" cy="571500"/>
          </a:xfrm>
          <a:prstGeom prst="rect">
            <a:avLst/>
          </a:prstGeom>
          <a:noFill/>
          <a:ln>
            <a:noFill/>
          </a:ln>
        </p:spPr>
        <p:txBody>
          <a:bodyPr spcFirstLastPara="1" wrap="square" lIns="0" tIns="0" rIns="0" bIns="0" anchor="t" anchorCtr="0">
            <a:spAutoFit/>
          </a:bodyPr>
          <a:lstStyle/>
          <a:p>
            <a:pPr marL="6985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TCP</a:t>
            </a:r>
            <a:endParaRPr/>
          </a:p>
          <a:p>
            <a:pPr marL="69850" marR="0" lvl="0" indent="0" algn="l" rtl="0">
              <a:lnSpc>
                <a:spcPct val="95000"/>
              </a:lnSpc>
              <a:spcBef>
                <a:spcPts val="4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header</a:t>
            </a:r>
            <a:endParaRPr/>
          </a:p>
        </p:txBody>
      </p:sp>
      <p:sp>
        <p:nvSpPr>
          <p:cNvPr id="521" name="Google Shape;521;p68"/>
          <p:cNvSpPr txBox="1"/>
          <p:nvPr/>
        </p:nvSpPr>
        <p:spPr>
          <a:xfrm>
            <a:off x="4692650" y="1293812"/>
            <a:ext cx="2381250" cy="320675"/>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Application-layer data</a:t>
            </a:r>
            <a:endParaRPr/>
          </a:p>
        </p:txBody>
      </p:sp>
      <p:sp>
        <p:nvSpPr>
          <p:cNvPr id="522" name="Google Shape;522;p68"/>
          <p:cNvSpPr txBox="1"/>
          <p:nvPr/>
        </p:nvSpPr>
        <p:spPr>
          <a:xfrm>
            <a:off x="2579687" y="2368550"/>
            <a:ext cx="831850" cy="571500"/>
          </a:xfrm>
          <a:prstGeom prst="rect">
            <a:avLst/>
          </a:prstGeom>
          <a:noFill/>
          <a:ln>
            <a:noFill/>
          </a:ln>
        </p:spPr>
        <p:txBody>
          <a:bodyPr spcFirstLastPara="1" wrap="square" lIns="0" tIns="0" rIns="0" bIns="0" anchor="t" anchorCtr="0">
            <a:spAutoFit/>
          </a:bodyPr>
          <a:lstStyle/>
          <a:p>
            <a:pPr marL="176212"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IP</a:t>
            </a:r>
            <a:endParaRPr/>
          </a:p>
          <a:p>
            <a:pPr marL="176212" marR="0" lvl="0" indent="0" algn="l" rtl="0">
              <a:lnSpc>
                <a:spcPct val="95000"/>
              </a:lnSpc>
              <a:spcBef>
                <a:spcPts val="4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header</a:t>
            </a:r>
            <a:endParaRPr/>
          </a:p>
        </p:txBody>
      </p:sp>
      <p:sp>
        <p:nvSpPr>
          <p:cNvPr id="523" name="Google Shape;523;p68"/>
          <p:cNvSpPr txBox="1"/>
          <p:nvPr/>
        </p:nvSpPr>
        <p:spPr>
          <a:xfrm>
            <a:off x="1420812" y="3681412"/>
            <a:ext cx="901700" cy="5715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FFFFFF"/>
              </a:buClr>
              <a:buSzPts val="2000"/>
              <a:buFont typeface="Times New Roman"/>
              <a:buNone/>
            </a:pPr>
            <a:r>
              <a:rPr lang="en-US" sz="2000" b="1" i="0" u="none">
                <a:solidFill>
                  <a:srgbClr val="FFFFFF"/>
                </a:solidFill>
                <a:latin typeface="Times New Roman"/>
                <a:ea typeface="Times New Roman"/>
                <a:cs typeface="Times New Roman"/>
                <a:sym typeface="Times New Roman"/>
              </a:rPr>
              <a:t>Frame</a:t>
            </a:r>
            <a:endParaRPr/>
          </a:p>
          <a:p>
            <a:pPr marL="0" marR="0" lvl="0" indent="0" algn="l" rtl="0">
              <a:lnSpc>
                <a:spcPct val="95000"/>
              </a:lnSpc>
              <a:spcBef>
                <a:spcPts val="400"/>
              </a:spcBef>
              <a:spcAft>
                <a:spcPts val="0"/>
              </a:spcAft>
              <a:buClr>
                <a:srgbClr val="FFFFFF"/>
              </a:buClr>
              <a:buSzPts val="2000"/>
              <a:buFont typeface="Times New Roman"/>
              <a:buNone/>
            </a:pPr>
            <a:r>
              <a:rPr lang="en-US" sz="2000" b="1" i="0" u="none">
                <a:solidFill>
                  <a:srgbClr val="FFFFFF"/>
                </a:solidFill>
                <a:latin typeface="Times New Roman"/>
                <a:ea typeface="Times New Roman"/>
                <a:cs typeface="Times New Roman"/>
                <a:sym typeface="Times New Roman"/>
              </a:rPr>
              <a:t>header</a:t>
            </a:r>
            <a:endParaRPr/>
          </a:p>
        </p:txBody>
      </p:sp>
      <p:sp>
        <p:nvSpPr>
          <p:cNvPr id="524" name="Google Shape;524;p68"/>
          <p:cNvSpPr txBox="1"/>
          <p:nvPr/>
        </p:nvSpPr>
        <p:spPr>
          <a:xfrm>
            <a:off x="4529137" y="4922837"/>
            <a:ext cx="1916112" cy="733425"/>
          </a:xfrm>
          <a:prstGeom prst="rect">
            <a:avLst/>
          </a:prstGeom>
          <a:noFill/>
          <a:ln>
            <a:noFill/>
          </a:ln>
        </p:spPr>
        <p:txBody>
          <a:bodyPr spcFirstLastPara="1" wrap="square" lIns="0" tIns="0" rIns="0" bIns="0" anchor="t" anchorCtr="0">
            <a:spAutoFit/>
          </a:bodyPr>
          <a:lstStyle/>
          <a:p>
            <a:pPr marL="512762"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TCP payload</a:t>
            </a:r>
            <a:endParaRPr/>
          </a:p>
          <a:p>
            <a:pPr marL="512762" marR="0" lvl="0" indent="0" algn="l" rtl="0">
              <a:lnSpc>
                <a:spcPct val="110000"/>
              </a:lnSpc>
              <a:spcBef>
                <a:spcPts val="11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IP payload</a:t>
            </a:r>
            <a:endParaRPr/>
          </a:p>
        </p:txBody>
      </p:sp>
      <p:sp>
        <p:nvSpPr>
          <p:cNvPr id="525" name="Google Shape;525;p68"/>
          <p:cNvSpPr txBox="1"/>
          <p:nvPr/>
        </p:nvSpPr>
        <p:spPr>
          <a:xfrm>
            <a:off x="3386137" y="5715000"/>
            <a:ext cx="2424112" cy="319087"/>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Data-link layer payload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9"/>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31" name="Google Shape;531;p69"/>
          <p:cNvSpPr txBox="1"/>
          <p:nvPr/>
        </p:nvSpPr>
        <p:spPr>
          <a:xfrm>
            <a:off x="339725" y="122237"/>
            <a:ext cx="8208962" cy="1128712"/>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Question:. The following is a dump of a TCP header in hexadecimal</a:t>
            </a:r>
            <a:endParaRPr/>
          </a:p>
          <a:p>
            <a:pPr marL="0" marR="0" lvl="0" indent="0" algn="l" rtl="0">
              <a:lnSpc>
                <a:spcPct val="108333"/>
              </a:lnSpc>
              <a:spcBef>
                <a:spcPts val="70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format.</a:t>
            </a:r>
            <a:endParaRPr/>
          </a:p>
        </p:txBody>
      </p:sp>
      <p:sp>
        <p:nvSpPr>
          <p:cNvPr id="532" name="Google Shape;532;p69"/>
          <p:cNvSpPr txBox="1"/>
          <p:nvPr/>
        </p:nvSpPr>
        <p:spPr>
          <a:xfrm>
            <a:off x="549275" y="1250950"/>
            <a:ext cx="6716712" cy="307975"/>
          </a:xfrm>
          <a:prstGeom prst="rect">
            <a:avLst/>
          </a:prstGeom>
          <a:noFill/>
          <a:ln>
            <a:noFill/>
          </a:ln>
        </p:spPr>
        <p:txBody>
          <a:bodyPr spcFirstLastPara="1" wrap="square" lIns="0" tIns="0" rIns="0" bIns="0" anchor="t" anchorCtr="0">
            <a:spAutoFit/>
          </a:bodyPr>
          <a:lstStyle/>
          <a:p>
            <a:pPr marL="0" marR="0" lvl="0" indent="0" algn="l" rtl="0">
              <a:lnSpc>
                <a:spcPct val="162500"/>
              </a:lnSpc>
              <a:spcBef>
                <a:spcPts val="0"/>
              </a:spcBef>
              <a:spcAft>
                <a:spcPts val="0"/>
              </a:spcAft>
              <a:buClr>
                <a:srgbClr val="111111"/>
              </a:buClr>
              <a:buSzPts val="1600"/>
              <a:buFont typeface="Quattrocento Sans"/>
              <a:buNone/>
            </a:pPr>
            <a:r>
              <a:rPr lang="en-US" sz="1600" b="0" i="0" u="none">
                <a:solidFill>
                  <a:srgbClr val="111111"/>
                </a:solidFill>
                <a:latin typeface="Quattrocento Sans"/>
                <a:ea typeface="Quattrocento Sans"/>
                <a:cs typeface="Quattrocento Sans"/>
                <a:sym typeface="Quattrocento Sans"/>
              </a:rPr>
              <a:t>05320017 00000001 00000000 500207FF 00000000</a:t>
            </a:r>
            <a:endParaRPr/>
          </a:p>
        </p:txBody>
      </p:sp>
      <p:sp>
        <p:nvSpPr>
          <p:cNvPr id="533" name="Google Shape;533;p69"/>
          <p:cNvSpPr txBox="1"/>
          <p:nvPr/>
        </p:nvSpPr>
        <p:spPr>
          <a:xfrm>
            <a:off x="549275" y="2128837"/>
            <a:ext cx="4960937" cy="1254125"/>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a. What is the source port number?</a:t>
            </a:r>
            <a:endParaRPr/>
          </a:p>
          <a:p>
            <a:pPr marL="0" marR="0" lvl="0" indent="0" algn="l" rtl="0">
              <a:lnSpc>
                <a:spcPct val="108333"/>
              </a:lnSpc>
              <a:spcBef>
                <a:spcPts val="70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b. What is the destination port number?</a:t>
            </a:r>
            <a:endParaRPr/>
          </a:p>
          <a:p>
            <a:pPr marL="0" marR="0" lvl="0" indent="0" algn="l" rtl="0">
              <a:lnSpc>
                <a:spcPct val="108333"/>
              </a:lnSpc>
              <a:spcBef>
                <a:spcPts val="80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c. What the sequence number?</a:t>
            </a:r>
            <a:endParaRPr/>
          </a:p>
        </p:txBody>
      </p:sp>
      <p:sp>
        <p:nvSpPr>
          <p:cNvPr id="534" name="Google Shape;534;p69"/>
          <p:cNvSpPr txBox="1"/>
          <p:nvPr/>
        </p:nvSpPr>
        <p:spPr>
          <a:xfrm>
            <a:off x="549275" y="3446462"/>
            <a:ext cx="5138737" cy="1692275"/>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d. What is the acknowledgment number?</a:t>
            </a:r>
            <a:endParaRPr/>
          </a:p>
          <a:p>
            <a:pPr marL="0" marR="0" lvl="0" indent="0" algn="l" rtl="0">
              <a:lnSpc>
                <a:spcPct val="108333"/>
              </a:lnSpc>
              <a:spcBef>
                <a:spcPts val="70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e. What is the length of the header?</a:t>
            </a:r>
            <a:endParaRPr/>
          </a:p>
          <a:p>
            <a:pPr marL="0" marR="0" lvl="0" indent="0" algn="l" rtl="0">
              <a:lnSpc>
                <a:spcPct val="108333"/>
              </a:lnSpc>
              <a:spcBef>
                <a:spcPts val="80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f. What is the type of the segment?</a:t>
            </a:r>
            <a:endParaRPr/>
          </a:p>
          <a:p>
            <a:pPr marL="0" marR="0" lvl="0" indent="0" algn="l" rtl="0">
              <a:lnSpc>
                <a:spcPct val="108333"/>
              </a:lnSpc>
              <a:spcBef>
                <a:spcPts val="700"/>
              </a:spcBef>
              <a:spcAft>
                <a:spcPts val="0"/>
              </a:spcAft>
              <a:buClr>
                <a:srgbClr val="000000"/>
              </a:buClr>
              <a:buSzPts val="2400"/>
              <a:buFont typeface="Times New Roman"/>
              <a:buNone/>
            </a:pPr>
            <a:r>
              <a:rPr lang="en-US" sz="2400" b="0" i="0" u="none">
                <a:solidFill>
                  <a:srgbClr val="000000"/>
                </a:solidFill>
                <a:latin typeface="Times New Roman"/>
                <a:ea typeface="Times New Roman"/>
                <a:cs typeface="Times New Roman"/>
                <a:sym typeface="Times New Roman"/>
              </a:rPr>
              <a:t>g. What is the window size?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0"/>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40" name="Google Shape;540;p70"/>
          <p:cNvSpPr txBox="1"/>
          <p:nvPr/>
        </p:nvSpPr>
        <p:spPr>
          <a:xfrm>
            <a:off x="549275" y="525462"/>
            <a:ext cx="992187"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a.1330</a:t>
            </a:r>
            <a:endParaRPr/>
          </a:p>
        </p:txBody>
      </p:sp>
      <p:sp>
        <p:nvSpPr>
          <p:cNvPr id="541" name="Google Shape;541;p70"/>
          <p:cNvSpPr txBox="1"/>
          <p:nvPr/>
        </p:nvSpPr>
        <p:spPr>
          <a:xfrm>
            <a:off x="549275" y="965200"/>
            <a:ext cx="779462"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b. 23</a:t>
            </a:r>
            <a:endParaRPr/>
          </a:p>
        </p:txBody>
      </p:sp>
      <p:sp>
        <p:nvSpPr>
          <p:cNvPr id="542" name="Google Shape;542;p70"/>
          <p:cNvSpPr txBox="1"/>
          <p:nvPr/>
        </p:nvSpPr>
        <p:spPr>
          <a:xfrm>
            <a:off x="549275" y="1403350"/>
            <a:ext cx="592137"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c. 1</a:t>
            </a:r>
            <a:endParaRPr/>
          </a:p>
        </p:txBody>
      </p:sp>
      <p:sp>
        <p:nvSpPr>
          <p:cNvPr id="543" name="Google Shape;543;p70"/>
          <p:cNvSpPr txBox="1"/>
          <p:nvPr/>
        </p:nvSpPr>
        <p:spPr>
          <a:xfrm>
            <a:off x="549275" y="1843087"/>
            <a:ext cx="627062" cy="376237"/>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d. 0</a:t>
            </a:r>
            <a:endParaRPr/>
          </a:p>
        </p:txBody>
      </p:sp>
      <p:sp>
        <p:nvSpPr>
          <p:cNvPr id="544" name="Google Shape;544;p70"/>
          <p:cNvSpPr txBox="1"/>
          <p:nvPr/>
        </p:nvSpPr>
        <p:spPr>
          <a:xfrm>
            <a:off x="549275" y="2281237"/>
            <a:ext cx="2800350" cy="1254125"/>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e. 5===5*4=20 bytes</a:t>
            </a:r>
            <a:endParaRPr/>
          </a:p>
          <a:p>
            <a:pPr marL="0" marR="0" lvl="0" indent="0" algn="l" rtl="0">
              <a:lnSpc>
                <a:spcPct val="108333"/>
              </a:lnSpc>
              <a:spcBef>
                <a:spcPts val="70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f. 2===SYN</a:t>
            </a:r>
            <a:endParaRPr/>
          </a:p>
          <a:p>
            <a:pPr marL="0" marR="0" lvl="0" indent="0" algn="l" rtl="0">
              <a:lnSpc>
                <a:spcPct val="108333"/>
              </a:lnSpc>
              <a:spcBef>
                <a:spcPts val="800"/>
              </a:spcBef>
              <a:spcAft>
                <a:spcPts val="0"/>
              </a:spcAft>
              <a:buClr>
                <a:srgbClr val="000000"/>
              </a:buClr>
              <a:buSzPts val="2400"/>
              <a:buFont typeface="Times New Roman"/>
              <a:buNone/>
            </a:pPr>
            <a:r>
              <a:rPr lang="en-US" sz="2400" b="1" i="0" u="none">
                <a:solidFill>
                  <a:srgbClr val="000000"/>
                </a:solidFill>
                <a:latin typeface="Times New Roman"/>
                <a:ea typeface="Times New Roman"/>
                <a:cs typeface="Times New Roman"/>
                <a:sym typeface="Times New Roman"/>
              </a:rPr>
              <a:t>g. 2047</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1"/>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50" name="Google Shape;550;p71"/>
          <p:cNvSpPr txBox="1"/>
          <p:nvPr/>
        </p:nvSpPr>
        <p:spPr>
          <a:xfrm>
            <a:off x="411162" y="436562"/>
            <a:ext cx="4718050" cy="544512"/>
          </a:xfrm>
          <a:prstGeom prst="rect">
            <a:avLst/>
          </a:prstGeom>
          <a:noFill/>
          <a:ln>
            <a:noFill/>
          </a:ln>
        </p:spPr>
        <p:txBody>
          <a:bodyPr spcFirstLastPara="1" wrap="square" lIns="0" tIns="0" rIns="0" bIns="0" anchor="t" anchorCtr="0">
            <a:spAutoFit/>
          </a:bodyPr>
          <a:lstStyle/>
          <a:p>
            <a:pPr marL="0" marR="0" lvl="0" indent="0" algn="l" rtl="0">
              <a:lnSpc>
                <a:spcPct val="108333"/>
              </a:lnSpc>
              <a:spcBef>
                <a:spcPts val="0"/>
              </a:spcBef>
              <a:spcAft>
                <a:spcPts val="0"/>
              </a:spcAft>
              <a:buClr>
                <a:srgbClr val="FFFFFF"/>
              </a:buClr>
              <a:buSzPts val="3600"/>
              <a:buFont typeface="Times New Roman"/>
              <a:buNone/>
            </a:pPr>
            <a:r>
              <a:rPr lang="en-US" sz="3600" b="1" i="0" u="none">
                <a:solidFill>
                  <a:srgbClr val="FFFFFF"/>
                </a:solidFill>
                <a:latin typeface="Times New Roman"/>
                <a:ea typeface="Times New Roman"/>
                <a:cs typeface="Times New Roman"/>
                <a:sym typeface="Times New Roman"/>
              </a:rPr>
              <a:t>A TCP CONNECTION</a:t>
            </a:r>
            <a:endParaRPr/>
          </a:p>
        </p:txBody>
      </p:sp>
      <p:sp>
        <p:nvSpPr>
          <p:cNvPr id="551" name="Google Shape;551;p71"/>
          <p:cNvSpPr txBox="1"/>
          <p:nvPr/>
        </p:nvSpPr>
        <p:spPr>
          <a:xfrm>
            <a:off x="282575" y="2085356"/>
            <a:ext cx="8656637" cy="2085443"/>
          </a:xfrm>
          <a:prstGeom prst="rect">
            <a:avLst/>
          </a:prstGeom>
          <a:noFill/>
          <a:ln>
            <a:noFill/>
          </a:ln>
        </p:spPr>
        <p:txBody>
          <a:bodyPr spcFirstLastPara="1" wrap="square" lIns="0" tIns="0" rIns="0" bIns="0" anchor="t" anchorCtr="0">
            <a:spAutoFit/>
          </a:bodyPr>
          <a:lstStyle/>
          <a:p>
            <a:pPr marL="0" marR="0" lvl="0" indent="0" algn="just" rtl="0">
              <a:lnSpc>
                <a:spcPct val="132142"/>
              </a:lnSpc>
              <a:spcBef>
                <a:spcPts val="0"/>
              </a:spcBef>
              <a:spcAft>
                <a:spcPts val="0"/>
              </a:spcAft>
              <a:buClr>
                <a:srgbClr val="000000"/>
              </a:buClr>
              <a:buSzPts val="2800"/>
              <a:buFont typeface="Arimo"/>
              <a:buNone/>
            </a:pPr>
            <a:r>
              <a:rPr lang="en-US" sz="1600" b="0" i="0" u="none" dirty="0">
                <a:solidFill>
                  <a:srgbClr val="000000"/>
                </a:solidFill>
                <a:latin typeface="Times New Roman" pitchFamily="18" charset="0"/>
                <a:ea typeface="Arimo"/>
                <a:cs typeface="Times New Roman" pitchFamily="18" charset="0"/>
                <a:sym typeface="Arimo"/>
              </a:rPr>
              <a:t>TCP is connection-oriented. It establishes a </a:t>
            </a:r>
            <a:r>
              <a:rPr lang="en-US" sz="1600" b="0" i="0" u="none" dirty="0" smtClean="0">
                <a:solidFill>
                  <a:srgbClr val="000000"/>
                </a:solidFill>
                <a:latin typeface="Times New Roman" pitchFamily="18" charset="0"/>
                <a:ea typeface="Arimo"/>
                <a:cs typeface="Times New Roman" pitchFamily="18" charset="0"/>
                <a:sym typeface="Arimo"/>
              </a:rPr>
              <a:t>virtual path </a:t>
            </a:r>
            <a:r>
              <a:rPr lang="en-US" sz="1600" b="0" i="0" u="none" dirty="0">
                <a:solidFill>
                  <a:srgbClr val="000000"/>
                </a:solidFill>
                <a:latin typeface="Times New Roman" pitchFamily="18" charset="0"/>
                <a:ea typeface="Arimo"/>
                <a:cs typeface="Times New Roman" pitchFamily="18" charset="0"/>
                <a:sym typeface="Arimo"/>
              </a:rPr>
              <a:t>between the source and destination. All of the</a:t>
            </a:r>
            <a:endParaRPr sz="1600">
              <a:latin typeface="Times New Roman" pitchFamily="18" charset="0"/>
              <a:cs typeface="Times New Roman" pitchFamily="18" charset="0"/>
            </a:endParaRPr>
          </a:p>
          <a:p>
            <a:pPr marL="0" marR="0" lvl="0" indent="0" algn="just" rtl="0">
              <a:lnSpc>
                <a:spcPct val="117857"/>
              </a:lnSpc>
              <a:spcBef>
                <a:spcPts val="560"/>
              </a:spcBef>
              <a:spcAft>
                <a:spcPts val="0"/>
              </a:spcAft>
              <a:buClr>
                <a:srgbClr val="000000"/>
              </a:buClr>
              <a:buSzPts val="2800"/>
              <a:buFont typeface="Arimo"/>
              <a:buNone/>
            </a:pPr>
            <a:r>
              <a:rPr lang="en-US" sz="1600" b="0" i="0" u="none" dirty="0">
                <a:solidFill>
                  <a:srgbClr val="000000"/>
                </a:solidFill>
                <a:latin typeface="Times New Roman" pitchFamily="18" charset="0"/>
                <a:ea typeface="Arimo"/>
                <a:cs typeface="Times New Roman" pitchFamily="18" charset="0"/>
                <a:sym typeface="Arimo"/>
              </a:rPr>
              <a:t>segments belonging to a message are then sent </a:t>
            </a:r>
            <a:r>
              <a:rPr lang="en-US" sz="1600" b="0" i="0" u="none" dirty="0" smtClean="0">
                <a:solidFill>
                  <a:srgbClr val="000000"/>
                </a:solidFill>
                <a:latin typeface="Times New Roman" pitchFamily="18" charset="0"/>
                <a:ea typeface="Arimo"/>
                <a:cs typeface="Times New Roman" pitchFamily="18" charset="0"/>
                <a:sym typeface="Arimo"/>
              </a:rPr>
              <a:t>over this </a:t>
            </a:r>
            <a:r>
              <a:rPr lang="en-US" sz="1600" b="0" i="0" u="none" dirty="0">
                <a:solidFill>
                  <a:srgbClr val="000000"/>
                </a:solidFill>
                <a:latin typeface="Times New Roman" pitchFamily="18" charset="0"/>
                <a:ea typeface="Arimo"/>
                <a:cs typeface="Times New Roman" pitchFamily="18" charset="0"/>
                <a:sym typeface="Arimo"/>
              </a:rPr>
              <a:t>virtual path. You may wonder how TCP, which</a:t>
            </a:r>
            <a:endParaRPr sz="1600">
              <a:latin typeface="Times New Roman" pitchFamily="18" charset="0"/>
              <a:cs typeface="Times New Roman" pitchFamily="18" charset="0"/>
            </a:endParaRPr>
          </a:p>
          <a:p>
            <a:pPr marL="0" marR="0" lvl="0" indent="0" algn="just" rtl="0">
              <a:lnSpc>
                <a:spcPct val="117857"/>
              </a:lnSpc>
              <a:spcBef>
                <a:spcPts val="560"/>
              </a:spcBef>
              <a:spcAft>
                <a:spcPts val="0"/>
              </a:spcAft>
              <a:buClr>
                <a:srgbClr val="000000"/>
              </a:buClr>
              <a:buSzPts val="2800"/>
              <a:buFont typeface="Arimo"/>
              <a:buNone/>
            </a:pPr>
            <a:r>
              <a:rPr lang="en-US" sz="1600" b="0" i="0" u="none" dirty="0">
                <a:solidFill>
                  <a:srgbClr val="000000"/>
                </a:solidFill>
                <a:latin typeface="Times New Roman" pitchFamily="18" charset="0"/>
                <a:ea typeface="Arimo"/>
                <a:cs typeface="Times New Roman" pitchFamily="18" charset="0"/>
                <a:sym typeface="Arimo"/>
              </a:rPr>
              <a:t>uses the services of IP, a connectionless protocol</a:t>
            </a:r>
            <a:r>
              <a:rPr lang="en-US" sz="1600" b="0" i="0" u="none" dirty="0" smtClean="0">
                <a:solidFill>
                  <a:srgbClr val="000000"/>
                </a:solidFill>
                <a:latin typeface="Times New Roman" pitchFamily="18" charset="0"/>
                <a:ea typeface="Arimo"/>
                <a:cs typeface="Times New Roman" pitchFamily="18" charset="0"/>
                <a:sym typeface="Arimo"/>
              </a:rPr>
              <a:t>, can </a:t>
            </a:r>
            <a:r>
              <a:rPr lang="en-US" sz="1600" b="0" i="0" u="none" dirty="0">
                <a:solidFill>
                  <a:srgbClr val="000000"/>
                </a:solidFill>
                <a:latin typeface="Times New Roman" pitchFamily="18" charset="0"/>
                <a:ea typeface="Arimo"/>
                <a:cs typeface="Times New Roman" pitchFamily="18" charset="0"/>
                <a:sym typeface="Arimo"/>
              </a:rPr>
              <a:t>be connection-oriented. The point is that a TCP</a:t>
            </a:r>
            <a:endParaRPr sz="1600">
              <a:latin typeface="Times New Roman" pitchFamily="18" charset="0"/>
              <a:cs typeface="Times New Roman" pitchFamily="18" charset="0"/>
            </a:endParaRPr>
          </a:p>
          <a:p>
            <a:pPr marL="0" marR="0" lvl="0" indent="0" algn="just" rtl="0">
              <a:lnSpc>
                <a:spcPct val="117857"/>
              </a:lnSpc>
              <a:spcBef>
                <a:spcPts val="560"/>
              </a:spcBef>
              <a:spcAft>
                <a:spcPts val="0"/>
              </a:spcAft>
              <a:buClr>
                <a:srgbClr val="000000"/>
              </a:buClr>
              <a:buSzPts val="2800"/>
              <a:buFont typeface="Arimo"/>
              <a:buNone/>
            </a:pPr>
            <a:r>
              <a:rPr lang="en-US" sz="1600" b="0" i="0" u="none" dirty="0">
                <a:solidFill>
                  <a:srgbClr val="000000"/>
                </a:solidFill>
                <a:latin typeface="Times New Roman" pitchFamily="18" charset="0"/>
                <a:ea typeface="Arimo"/>
                <a:cs typeface="Times New Roman" pitchFamily="18" charset="0"/>
                <a:sym typeface="Arimo"/>
              </a:rPr>
              <a:t>connection is virtual, not physical. TCP operates at </a:t>
            </a:r>
            <a:r>
              <a:rPr lang="en-US" sz="1600" b="0" i="0" u="none" dirty="0" smtClean="0">
                <a:solidFill>
                  <a:srgbClr val="000000"/>
                </a:solidFill>
                <a:latin typeface="Times New Roman" pitchFamily="18" charset="0"/>
                <a:ea typeface="Arimo"/>
                <a:cs typeface="Times New Roman" pitchFamily="18" charset="0"/>
                <a:sym typeface="Arimo"/>
              </a:rPr>
              <a:t>a higher </a:t>
            </a:r>
            <a:r>
              <a:rPr lang="en-US" sz="1600" b="0" i="0" u="none" dirty="0">
                <a:solidFill>
                  <a:srgbClr val="000000"/>
                </a:solidFill>
                <a:latin typeface="Times New Roman" pitchFamily="18" charset="0"/>
                <a:ea typeface="Arimo"/>
                <a:cs typeface="Times New Roman" pitchFamily="18" charset="0"/>
                <a:sym typeface="Arimo"/>
              </a:rPr>
              <a:t>level. TCP uses the services of IP to deliver</a:t>
            </a:r>
            <a:endParaRPr sz="1600">
              <a:latin typeface="Times New Roman" pitchFamily="18" charset="0"/>
              <a:cs typeface="Times New Roman" pitchFamily="18" charset="0"/>
            </a:endParaRPr>
          </a:p>
          <a:p>
            <a:pPr marL="0" marR="0" lvl="0" indent="0" algn="just" rtl="0">
              <a:lnSpc>
                <a:spcPct val="117857"/>
              </a:lnSpc>
              <a:spcBef>
                <a:spcPts val="560"/>
              </a:spcBef>
              <a:spcAft>
                <a:spcPts val="0"/>
              </a:spcAft>
              <a:buClr>
                <a:srgbClr val="000000"/>
              </a:buClr>
              <a:buSzPts val="2800"/>
              <a:buFont typeface="Arimo"/>
              <a:buNone/>
            </a:pPr>
            <a:r>
              <a:rPr lang="en-US" sz="1600" b="0" i="0" u="none" dirty="0">
                <a:solidFill>
                  <a:srgbClr val="000000"/>
                </a:solidFill>
                <a:latin typeface="Times New Roman" pitchFamily="18" charset="0"/>
                <a:ea typeface="Arimo"/>
                <a:cs typeface="Times New Roman" pitchFamily="18" charset="0"/>
                <a:sym typeface="Arimo"/>
              </a:rPr>
              <a:t>individual segments to the receiver, but it controls </a:t>
            </a:r>
            <a:r>
              <a:rPr lang="en-US" sz="1600" b="0" i="0" u="none" dirty="0" smtClean="0">
                <a:solidFill>
                  <a:srgbClr val="000000"/>
                </a:solidFill>
                <a:latin typeface="Times New Roman" pitchFamily="18" charset="0"/>
                <a:ea typeface="Arimo"/>
                <a:cs typeface="Times New Roman" pitchFamily="18" charset="0"/>
                <a:sym typeface="Arimo"/>
              </a:rPr>
              <a:t>the connection </a:t>
            </a:r>
            <a:r>
              <a:rPr lang="en-US" sz="1600" b="0" i="0" u="none" dirty="0">
                <a:solidFill>
                  <a:srgbClr val="000000"/>
                </a:solidFill>
                <a:latin typeface="Times New Roman" pitchFamily="18" charset="0"/>
                <a:ea typeface="Arimo"/>
                <a:cs typeface="Times New Roman" pitchFamily="18" charset="0"/>
                <a:sym typeface="Arimo"/>
              </a:rPr>
              <a:t>itself. If a segment is lost or corrupted, it </a:t>
            </a:r>
            <a:r>
              <a:rPr lang="en-US" sz="1600" b="0" i="0" u="none" dirty="0" smtClean="0">
                <a:solidFill>
                  <a:srgbClr val="000000"/>
                </a:solidFill>
                <a:latin typeface="Times New Roman" pitchFamily="18" charset="0"/>
                <a:ea typeface="Arimo"/>
                <a:cs typeface="Times New Roman" pitchFamily="18" charset="0"/>
                <a:sym typeface="Arimo"/>
              </a:rPr>
              <a:t>is retransmitted</a:t>
            </a:r>
            <a:r>
              <a:rPr lang="en-US" sz="1600" b="0" i="0" u="none" dirty="0">
                <a:solidFill>
                  <a:srgbClr val="000000"/>
                </a:solidFill>
                <a:latin typeface="Times New Roman" pitchFamily="18" charset="0"/>
                <a:ea typeface="Arimo"/>
                <a:cs typeface="Times New Roman" pitchFamily="18" charset="0"/>
                <a:sym typeface="Arimo"/>
              </a:rPr>
              <a:t>.</a:t>
            </a:r>
            <a:endParaRPr sz="1600">
              <a:latin typeface="Times New Roman" pitchFamily="18" charset="0"/>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2"/>
          <p:cNvSpPr txBox="1">
            <a:spLocks noGrp="1"/>
          </p:cNvSpPr>
          <p:nvPr>
            <p:ph type="title"/>
          </p:nvPr>
        </p:nvSpPr>
        <p:spPr>
          <a:xfrm>
            <a:off x="377825" y="427037"/>
            <a:ext cx="6797675" cy="54311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dirty="0">
                <a:solidFill>
                  <a:schemeClr val="accent2"/>
                </a:solidFill>
                <a:latin typeface="Comic Sans MS"/>
                <a:ea typeface="Comic Sans MS"/>
                <a:cs typeface="Comic Sans MS"/>
                <a:sym typeface="Comic Sans MS"/>
              </a:rPr>
              <a:t>Window Size</a:t>
            </a:r>
            <a:endParaRPr/>
          </a:p>
        </p:txBody>
      </p:sp>
      <p:sp>
        <p:nvSpPr>
          <p:cNvPr id="557" name="Google Shape;557;p72"/>
          <p:cNvSpPr txBox="1">
            <a:spLocks noGrp="1"/>
          </p:cNvSpPr>
          <p:nvPr>
            <p:ph type="body" idx="1"/>
          </p:nvPr>
        </p:nvSpPr>
        <p:spPr>
          <a:xfrm>
            <a:off x="545093" y="1143193"/>
            <a:ext cx="7494936" cy="4577383"/>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accent2"/>
              </a:buClr>
              <a:buSzPts val="2380"/>
              <a:buFont typeface="Arial"/>
              <a:buChar char="r"/>
            </a:pPr>
            <a:r>
              <a:rPr lang="en-US" sz="2800" b="0" i="0" u="none" dirty="0">
                <a:solidFill>
                  <a:srgbClr val="666666"/>
                </a:solidFill>
                <a:latin typeface="Arial"/>
                <a:ea typeface="Arial"/>
                <a:cs typeface="Arial"/>
                <a:sym typeface="Arial"/>
              </a:rPr>
              <a:t>The Window size is considered to be one of the most important flags within the TCP header. This field is used by the receiver to indicate to the sender the amount of data that it is able to accept. The Window size field is the key to efficient data transfers and flow control. Used in bytes.</a:t>
            </a:r>
            <a:endParaRPr/>
          </a:p>
        </p:txBody>
      </p:sp>
      <p:sp>
        <p:nvSpPr>
          <p:cNvPr id="558" name="Google Shape;558;p72"/>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3"/>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56</a:t>
            </a:fld>
            <a:endParaRPr/>
          </a:p>
        </p:txBody>
      </p:sp>
      <p:pic>
        <p:nvPicPr>
          <p:cNvPr id="564" name="Google Shape;564;p73"/>
          <p:cNvPicPr preferRelativeResize="0"/>
          <p:nvPr/>
        </p:nvPicPr>
        <p:blipFill rotWithShape="1">
          <a:blip r:embed="rId3">
            <a:alphaModFix/>
          </a:blip>
          <a:srcRect/>
          <a:stretch/>
        </p:blipFill>
        <p:spPr>
          <a:xfrm>
            <a:off x="1614487" y="1100137"/>
            <a:ext cx="5915025" cy="2533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4"/>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70" name="Google Shape;570;p74"/>
          <p:cNvSpPr txBox="1"/>
          <p:nvPr/>
        </p:nvSpPr>
        <p:spPr>
          <a:xfrm>
            <a:off x="2608262" y="152400"/>
            <a:ext cx="4686300" cy="261937"/>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Times New Roman"/>
              <a:buNone/>
            </a:pPr>
            <a:r>
              <a:rPr lang="en-US" sz="1600" b="1" i="1" u="none">
                <a:solidFill>
                  <a:srgbClr val="000000"/>
                </a:solidFill>
                <a:latin typeface="Times New Roman"/>
                <a:ea typeface="Times New Roman"/>
                <a:cs typeface="Times New Roman"/>
                <a:sym typeface="Times New Roman"/>
              </a:rPr>
              <a:t>Connection establishment using three-way handshake</a:t>
            </a:r>
            <a:endParaRPr/>
          </a:p>
        </p:txBody>
      </p:sp>
      <p:sp>
        <p:nvSpPr>
          <p:cNvPr id="571" name="Google Shape;571;p74"/>
          <p:cNvSpPr txBox="1"/>
          <p:nvPr/>
        </p:nvSpPr>
        <p:spPr>
          <a:xfrm>
            <a:off x="3859212" y="5822950"/>
            <a:ext cx="2825750" cy="5778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chemeClr val="dk1"/>
              </a:buClr>
              <a:buSzPts val="1600"/>
              <a:buFont typeface="Comic Sans MS"/>
              <a:buNone/>
            </a:pPr>
            <a:r>
              <a:rPr lang="en-US" sz="1600" b="1" i="0" u="none">
                <a:solidFill>
                  <a:schemeClr val="dk1"/>
                </a:solidFill>
                <a:latin typeface="Comic Sans MS"/>
                <a:ea typeface="Comic Sans MS"/>
                <a:cs typeface="Comic Sans MS"/>
                <a:sym typeface="Comic Sans MS"/>
              </a:rPr>
              <a:t>Means “no data” !</a:t>
            </a:r>
            <a:endParaRPr/>
          </a:p>
          <a:p>
            <a:pPr marL="0" marR="0" lvl="0" indent="0" algn="l" rtl="0">
              <a:lnSpc>
                <a:spcPct val="118750"/>
              </a:lnSpc>
              <a:spcBef>
                <a:spcPts val="300"/>
              </a:spcBef>
              <a:spcAft>
                <a:spcPts val="0"/>
              </a:spcAft>
              <a:buClr>
                <a:schemeClr val="dk1"/>
              </a:buClr>
              <a:buSzPts val="1600"/>
              <a:buFont typeface="Tahoma"/>
              <a:buNone/>
            </a:pPr>
            <a:r>
              <a:rPr lang="en-US" sz="1600" b="1" i="0" u="none">
                <a:solidFill>
                  <a:schemeClr val="dk1"/>
                </a:solidFill>
                <a:latin typeface="Tahoma"/>
                <a:ea typeface="Tahoma"/>
                <a:cs typeface="Tahoma"/>
                <a:sym typeface="Tahoma"/>
              </a:rPr>
              <a:t>seq: 8001 if piggybacking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5"/>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77" name="Google Shape;577;p75"/>
          <p:cNvSpPr txBox="1"/>
          <p:nvPr/>
        </p:nvSpPr>
        <p:spPr>
          <a:xfrm>
            <a:off x="1063625" y="835025"/>
            <a:ext cx="842962" cy="431800"/>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CCCCFF"/>
              </a:buClr>
              <a:buSzPts val="2800"/>
              <a:buFont typeface="Times New Roman"/>
              <a:buNone/>
            </a:pPr>
            <a:r>
              <a:rPr lang="en-US" sz="2800" b="1" i="1" u="none">
                <a:solidFill>
                  <a:srgbClr val="CCCCFF"/>
                </a:solidFill>
                <a:latin typeface="Times New Roman"/>
                <a:ea typeface="Times New Roman"/>
                <a:cs typeface="Times New Roman"/>
                <a:sym typeface="Times New Roman"/>
              </a:rPr>
              <a:t>Note</a:t>
            </a:r>
            <a:endParaRPr/>
          </a:p>
        </p:txBody>
      </p:sp>
      <p:sp>
        <p:nvSpPr>
          <p:cNvPr id="578" name="Google Shape;578;p75"/>
          <p:cNvSpPr txBox="1"/>
          <p:nvPr/>
        </p:nvSpPr>
        <p:spPr>
          <a:xfrm>
            <a:off x="806450" y="1430337"/>
            <a:ext cx="7986712" cy="78887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FFFFFF"/>
              </a:buClr>
              <a:buSzPts val="3200"/>
              <a:buFont typeface="Comic Sans MS"/>
              <a:buNone/>
            </a:pPr>
            <a:r>
              <a:rPr lang="en-US" sz="1800" b="1" i="0" u="none" dirty="0">
                <a:solidFill>
                  <a:srgbClr val="FFFFFF"/>
                </a:solidFill>
                <a:latin typeface="Comic Sans MS"/>
                <a:ea typeface="Comic Sans MS"/>
                <a:cs typeface="Comic Sans MS"/>
                <a:sym typeface="Comic Sans MS"/>
              </a:rPr>
              <a:t>A SYN segment cannot carry data, but</a:t>
            </a:r>
            <a:endParaRPr sz="1800"/>
          </a:p>
          <a:p>
            <a:pPr marL="0" marR="0" lvl="0" indent="0" algn="l" rtl="0">
              <a:lnSpc>
                <a:spcPct val="118750"/>
              </a:lnSpc>
              <a:spcBef>
                <a:spcPts val="640"/>
              </a:spcBef>
              <a:spcAft>
                <a:spcPts val="0"/>
              </a:spcAft>
              <a:buClr>
                <a:srgbClr val="FFFFFF"/>
              </a:buClr>
              <a:buSzPts val="3200"/>
              <a:buFont typeface="Comic Sans MS"/>
              <a:buNone/>
            </a:pPr>
            <a:r>
              <a:rPr lang="en-US" sz="1800" b="1" i="0" u="none" dirty="0">
                <a:solidFill>
                  <a:srgbClr val="FFFFFF"/>
                </a:solidFill>
                <a:latin typeface="Comic Sans MS"/>
                <a:ea typeface="Comic Sans MS"/>
                <a:cs typeface="Comic Sans MS"/>
                <a:sym typeface="Comic Sans MS"/>
              </a:rPr>
              <a:t>it consumes one sequence number.</a:t>
            </a:r>
            <a:endParaRPr sz="1800"/>
          </a:p>
        </p:txBody>
      </p:sp>
      <p:sp>
        <p:nvSpPr>
          <p:cNvPr id="579" name="Google Shape;579;p75"/>
          <p:cNvSpPr txBox="1"/>
          <p:nvPr/>
        </p:nvSpPr>
        <p:spPr>
          <a:xfrm>
            <a:off x="1098550" y="2700337"/>
            <a:ext cx="7327900" cy="869725"/>
          </a:xfrm>
          <a:prstGeom prst="rect">
            <a:avLst/>
          </a:prstGeom>
          <a:noFill/>
          <a:ln>
            <a:noFill/>
          </a:ln>
        </p:spPr>
        <p:txBody>
          <a:bodyPr spcFirstLastPara="1" wrap="square" lIns="0" tIns="0" rIns="0" bIns="0" anchor="t" anchorCtr="0">
            <a:spAutoFit/>
          </a:bodyPr>
          <a:lstStyle/>
          <a:p>
            <a:pPr marL="0" marR="0" lvl="0" indent="0" algn="l" rtl="0">
              <a:lnSpc>
                <a:spcPct val="157142"/>
              </a:lnSpc>
              <a:spcBef>
                <a:spcPts val="0"/>
              </a:spcBef>
              <a:spcAft>
                <a:spcPts val="0"/>
              </a:spcAft>
              <a:buClr>
                <a:srgbClr val="FFFFFF"/>
              </a:buClr>
              <a:buSzPts val="2800"/>
              <a:buFont typeface="Comic Sans MS"/>
              <a:buNone/>
            </a:pPr>
            <a:r>
              <a:rPr lang="en-US" sz="1800" b="1" i="0" u="none" dirty="0">
                <a:solidFill>
                  <a:srgbClr val="FFFFFF"/>
                </a:solidFill>
                <a:latin typeface="Comic Sans MS"/>
                <a:ea typeface="Comic Sans MS"/>
                <a:cs typeface="Comic Sans MS"/>
                <a:sym typeface="Comic Sans MS"/>
              </a:rPr>
              <a:t>A SYN + ACK segment cannot carry data, but does consume one sequence number.</a:t>
            </a:r>
            <a:endParaRPr sz="1800"/>
          </a:p>
        </p:txBody>
      </p:sp>
      <p:sp>
        <p:nvSpPr>
          <p:cNvPr id="580" name="Google Shape;580;p75"/>
          <p:cNvSpPr txBox="1"/>
          <p:nvPr/>
        </p:nvSpPr>
        <p:spPr>
          <a:xfrm>
            <a:off x="882650" y="4556125"/>
            <a:ext cx="7681912" cy="78887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FFFFFF"/>
              </a:buClr>
              <a:buSzPts val="3200"/>
              <a:buFont typeface="Comic Sans MS"/>
              <a:buNone/>
            </a:pPr>
            <a:r>
              <a:rPr lang="en-US" sz="1800" b="1" i="0" u="none" dirty="0">
                <a:solidFill>
                  <a:srgbClr val="FFFFFF"/>
                </a:solidFill>
                <a:latin typeface="Comic Sans MS"/>
                <a:ea typeface="Comic Sans MS"/>
                <a:cs typeface="Comic Sans MS"/>
                <a:sym typeface="Comic Sans MS"/>
              </a:rPr>
              <a:t>An ACK segment, if carrying no data,</a:t>
            </a:r>
            <a:endParaRPr sz="1800"/>
          </a:p>
          <a:p>
            <a:pPr marL="0" marR="0" lvl="0" indent="0" algn="l" rtl="0">
              <a:lnSpc>
                <a:spcPct val="118750"/>
              </a:lnSpc>
              <a:spcBef>
                <a:spcPts val="640"/>
              </a:spcBef>
              <a:spcAft>
                <a:spcPts val="0"/>
              </a:spcAft>
              <a:buClr>
                <a:srgbClr val="FFFFFF"/>
              </a:buClr>
              <a:buSzPts val="3200"/>
              <a:buFont typeface="Comic Sans MS"/>
              <a:buNone/>
            </a:pPr>
            <a:r>
              <a:rPr lang="en-US" sz="1800" b="1" i="0" u="none" dirty="0">
                <a:solidFill>
                  <a:srgbClr val="FFFFFF"/>
                </a:solidFill>
                <a:latin typeface="Comic Sans MS"/>
                <a:ea typeface="Comic Sans MS"/>
                <a:cs typeface="Comic Sans MS"/>
                <a:sym typeface="Comic Sans MS"/>
              </a:rPr>
              <a:t>consumes no sequence number.</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6"/>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86" name="Google Shape;586;p76"/>
          <p:cNvSpPr txBox="1"/>
          <p:nvPr/>
        </p:nvSpPr>
        <p:spPr>
          <a:xfrm>
            <a:off x="3359150" y="152400"/>
            <a:ext cx="1335087" cy="261937"/>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Times New Roman"/>
              <a:buNone/>
            </a:pPr>
            <a:r>
              <a:rPr lang="en-US" sz="1600" b="1" i="1" u="none">
                <a:solidFill>
                  <a:srgbClr val="000000"/>
                </a:solidFill>
                <a:latin typeface="Times New Roman"/>
                <a:ea typeface="Times New Roman"/>
                <a:cs typeface="Times New Roman"/>
                <a:sym typeface="Times New Roman"/>
              </a:rPr>
              <a:t>Data Transfer</a:t>
            </a:r>
            <a:endParaRPr/>
          </a:p>
        </p:txBody>
      </p:sp>
      <p:sp>
        <p:nvSpPr>
          <p:cNvPr id="587" name="Google Shape;587;p76"/>
          <p:cNvSpPr txBox="1"/>
          <p:nvPr/>
        </p:nvSpPr>
        <p:spPr>
          <a:xfrm>
            <a:off x="3736975" y="2001837"/>
            <a:ext cx="1654175" cy="198437"/>
          </a:xfrm>
          <a:prstGeom prst="rect">
            <a:avLst/>
          </a:prstGeom>
          <a:noFill/>
          <a:ln>
            <a:noFill/>
          </a:ln>
        </p:spPr>
        <p:txBody>
          <a:bodyPr spcFirstLastPara="1" wrap="square" lIns="0" tIns="0" rIns="0" bIns="0" anchor="t" anchorCtr="0">
            <a:spAutoFit/>
          </a:bodyPr>
          <a:lstStyle/>
          <a:p>
            <a:pPr marL="0" marR="0" lvl="0" indent="0" algn="l" rtl="0">
              <a:lnSpc>
                <a:spcPct val="109090"/>
              </a:lnSpc>
              <a:spcBef>
                <a:spcPts val="0"/>
              </a:spcBef>
              <a:spcAft>
                <a:spcPts val="0"/>
              </a:spcAft>
              <a:buClr>
                <a:srgbClr val="FFFFFF"/>
              </a:buClr>
              <a:buSzPts val="1100"/>
              <a:buFont typeface="Times New Roman"/>
              <a:buNone/>
            </a:pPr>
            <a:r>
              <a:rPr lang="en-US" sz="1100" b="1" i="0" u="none">
                <a:solidFill>
                  <a:srgbClr val="FFFFFF"/>
                </a:solidFill>
                <a:latin typeface="Times New Roman"/>
                <a:ea typeface="Times New Roman"/>
                <a:cs typeface="Times New Roman"/>
                <a:sym typeface="Times New Roman"/>
              </a:rPr>
              <a:t>Connection Termination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a:t>
            </a:fld>
            <a:endParaRPr/>
          </a:p>
        </p:txBody>
      </p:sp>
      <p:pic>
        <p:nvPicPr>
          <p:cNvPr id="162" name="Google Shape;162;p24"/>
          <p:cNvPicPr preferRelativeResize="0"/>
          <p:nvPr/>
        </p:nvPicPr>
        <p:blipFill rotWithShape="1">
          <a:blip r:embed="rId3">
            <a:alphaModFix/>
          </a:blip>
          <a:srcRect/>
          <a:stretch/>
        </p:blipFill>
        <p:spPr>
          <a:xfrm>
            <a:off x="568325" y="577850"/>
            <a:ext cx="7735887" cy="5508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7"/>
          <p:cNvSpPr txBox="1"/>
          <p:nvPr/>
        </p:nvSpPr>
        <p:spPr>
          <a:xfrm>
            <a:off x="0" y="7937"/>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93" name="Google Shape;593;p77"/>
          <p:cNvSpPr txBox="1"/>
          <p:nvPr/>
        </p:nvSpPr>
        <p:spPr>
          <a:xfrm>
            <a:off x="2794000" y="152400"/>
            <a:ext cx="4518025" cy="261937"/>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Times New Roman"/>
              <a:buNone/>
            </a:pPr>
            <a:r>
              <a:rPr lang="en-US" sz="1600" b="1" i="1" u="none">
                <a:solidFill>
                  <a:srgbClr val="000000"/>
                </a:solidFill>
                <a:latin typeface="Times New Roman"/>
                <a:ea typeface="Times New Roman"/>
                <a:cs typeface="Times New Roman"/>
                <a:sym typeface="Times New Roman"/>
              </a:rPr>
              <a:t>Connection termination using three-way handshake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8"/>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599" name="Google Shape;599;p78"/>
          <p:cNvSpPr txBox="1"/>
          <p:nvPr/>
        </p:nvSpPr>
        <p:spPr>
          <a:xfrm>
            <a:off x="1431925" y="1277937"/>
            <a:ext cx="6430962" cy="15811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FFFFFF"/>
              </a:buClr>
              <a:buSzPts val="3200"/>
              <a:buFont typeface="Comic Sans MS"/>
              <a:buNone/>
            </a:pPr>
            <a:r>
              <a:rPr lang="en-US" sz="3200" b="1" i="0" u="none">
                <a:solidFill>
                  <a:srgbClr val="FFFFFF"/>
                </a:solidFill>
                <a:latin typeface="Comic Sans MS"/>
                <a:ea typeface="Comic Sans MS"/>
                <a:cs typeface="Comic Sans MS"/>
                <a:sym typeface="Comic Sans MS"/>
              </a:rPr>
              <a:t>The FIN segment consumes one</a:t>
            </a:r>
            <a:endParaRPr/>
          </a:p>
          <a:p>
            <a:pPr marL="0" marR="0" lvl="0" indent="0" algn="l" rtl="0">
              <a:lnSpc>
                <a:spcPct val="118750"/>
              </a:lnSpc>
              <a:spcBef>
                <a:spcPts val="640"/>
              </a:spcBef>
              <a:spcAft>
                <a:spcPts val="0"/>
              </a:spcAft>
              <a:buClr>
                <a:srgbClr val="FFFFFF"/>
              </a:buClr>
              <a:buSzPts val="3200"/>
              <a:buFont typeface="Comic Sans MS"/>
              <a:buNone/>
            </a:pPr>
            <a:r>
              <a:rPr lang="en-US" sz="3200" b="1" i="0" u="none">
                <a:solidFill>
                  <a:srgbClr val="FFFFFF"/>
                </a:solidFill>
                <a:latin typeface="Comic Sans MS"/>
                <a:ea typeface="Comic Sans MS"/>
                <a:cs typeface="Comic Sans MS"/>
                <a:sym typeface="Comic Sans MS"/>
              </a:rPr>
              <a:t>sequence number if it does</a:t>
            </a:r>
            <a:endParaRPr/>
          </a:p>
          <a:p>
            <a:pPr marL="0" marR="0" lvl="0" indent="0" algn="l" rtl="0">
              <a:lnSpc>
                <a:spcPct val="118750"/>
              </a:lnSpc>
              <a:spcBef>
                <a:spcPts val="640"/>
              </a:spcBef>
              <a:spcAft>
                <a:spcPts val="0"/>
              </a:spcAft>
              <a:buClr>
                <a:srgbClr val="FFFFFF"/>
              </a:buClr>
              <a:buSzPts val="3200"/>
              <a:buFont typeface="Comic Sans MS"/>
              <a:buNone/>
            </a:pPr>
            <a:r>
              <a:rPr lang="en-US" sz="3200" b="1" i="0" u="none">
                <a:solidFill>
                  <a:srgbClr val="FFFFFF"/>
                </a:solidFill>
                <a:latin typeface="Comic Sans MS"/>
                <a:ea typeface="Comic Sans MS"/>
                <a:cs typeface="Comic Sans MS"/>
                <a:sym typeface="Comic Sans MS"/>
              </a:rPr>
              <a:t>not carry data.</a:t>
            </a:r>
            <a:endParaRPr/>
          </a:p>
        </p:txBody>
      </p:sp>
      <p:sp>
        <p:nvSpPr>
          <p:cNvPr id="600" name="Google Shape;600;p78"/>
          <p:cNvSpPr txBox="1"/>
          <p:nvPr/>
        </p:nvSpPr>
        <p:spPr>
          <a:xfrm>
            <a:off x="735012" y="3032125"/>
            <a:ext cx="7835900" cy="15811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FFFFFF"/>
              </a:buClr>
              <a:buSzPts val="3200"/>
              <a:buFont typeface="Comic Sans MS"/>
              <a:buNone/>
            </a:pPr>
            <a:r>
              <a:rPr lang="en-US" sz="3200" b="1" i="0" u="none">
                <a:solidFill>
                  <a:srgbClr val="FFFFFF"/>
                </a:solidFill>
                <a:latin typeface="Comic Sans MS"/>
                <a:ea typeface="Comic Sans MS"/>
                <a:cs typeface="Comic Sans MS"/>
                <a:sym typeface="Comic Sans MS"/>
              </a:rPr>
              <a:t>The FIN + ACK segment consumes one</a:t>
            </a:r>
            <a:endParaRPr/>
          </a:p>
          <a:p>
            <a:pPr marL="0" marR="0" lvl="0" indent="0" algn="l" rtl="0">
              <a:lnSpc>
                <a:spcPct val="118750"/>
              </a:lnSpc>
              <a:spcBef>
                <a:spcPts val="640"/>
              </a:spcBef>
              <a:spcAft>
                <a:spcPts val="0"/>
              </a:spcAft>
              <a:buClr>
                <a:srgbClr val="FFFFFF"/>
              </a:buClr>
              <a:buSzPts val="3200"/>
              <a:buFont typeface="Comic Sans MS"/>
              <a:buNone/>
            </a:pPr>
            <a:r>
              <a:rPr lang="en-US" sz="3200" b="1" i="0" u="none">
                <a:solidFill>
                  <a:srgbClr val="FFFFFF"/>
                </a:solidFill>
                <a:latin typeface="Comic Sans MS"/>
                <a:ea typeface="Comic Sans MS"/>
                <a:cs typeface="Comic Sans MS"/>
                <a:sym typeface="Comic Sans MS"/>
              </a:rPr>
              <a:t>sequence number if it does</a:t>
            </a:r>
            <a:endParaRPr/>
          </a:p>
          <a:p>
            <a:pPr marL="0" marR="0" lvl="0" indent="0" algn="l" rtl="0">
              <a:lnSpc>
                <a:spcPct val="118750"/>
              </a:lnSpc>
              <a:spcBef>
                <a:spcPts val="640"/>
              </a:spcBef>
              <a:spcAft>
                <a:spcPts val="0"/>
              </a:spcAft>
              <a:buClr>
                <a:srgbClr val="FFFFFF"/>
              </a:buClr>
              <a:buSzPts val="3200"/>
              <a:buFont typeface="Comic Sans MS"/>
              <a:buNone/>
            </a:pPr>
            <a:r>
              <a:rPr lang="en-US" sz="3200" b="1" i="0" u="none">
                <a:solidFill>
                  <a:srgbClr val="FFFFFF"/>
                </a:solidFill>
                <a:latin typeface="Comic Sans MS"/>
                <a:ea typeface="Comic Sans MS"/>
                <a:cs typeface="Comic Sans MS"/>
                <a:sym typeface="Comic Sans MS"/>
              </a:rPr>
              <a:t>not carry data.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9"/>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606" name="Google Shape;606;p79"/>
          <p:cNvSpPr txBox="1"/>
          <p:nvPr/>
        </p:nvSpPr>
        <p:spPr>
          <a:xfrm>
            <a:off x="3392487" y="152400"/>
            <a:ext cx="1065212" cy="261937"/>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Times New Roman"/>
              <a:buNone/>
            </a:pPr>
            <a:r>
              <a:rPr lang="en-US" sz="1600" b="1" i="1" u="none">
                <a:solidFill>
                  <a:srgbClr val="000000"/>
                </a:solidFill>
                <a:latin typeface="Times New Roman"/>
                <a:ea typeface="Times New Roman"/>
                <a:cs typeface="Times New Roman"/>
                <a:sym typeface="Times New Roman"/>
              </a:rPr>
              <a:t>Half-Close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0"/>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63</a:t>
            </a:fld>
            <a:endParaRPr/>
          </a:p>
        </p:txBody>
      </p:sp>
      <p:pic>
        <p:nvPicPr>
          <p:cNvPr id="612" name="Google Shape;612;p80"/>
          <p:cNvPicPr preferRelativeResize="0"/>
          <p:nvPr/>
        </p:nvPicPr>
        <p:blipFill rotWithShape="1">
          <a:blip r:embed="rId3">
            <a:alphaModFix/>
          </a:blip>
          <a:srcRect/>
          <a:stretch/>
        </p:blipFill>
        <p:spPr>
          <a:xfrm>
            <a:off x="568325" y="442912"/>
            <a:ext cx="8375650" cy="44132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1"/>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618" name="Google Shape;618;p81"/>
          <p:cNvSpPr txBox="1"/>
          <p:nvPr/>
        </p:nvSpPr>
        <p:spPr>
          <a:xfrm>
            <a:off x="549275" y="366712"/>
            <a:ext cx="1539875" cy="2066925"/>
          </a:xfrm>
          <a:prstGeom prst="rect">
            <a:avLst/>
          </a:prstGeom>
          <a:noFill/>
          <a:ln>
            <a:noFill/>
          </a:ln>
        </p:spPr>
        <p:txBody>
          <a:bodyPr spcFirstLastPara="1" wrap="square" lIns="0" tIns="0" rIns="0" bIns="0" anchor="t" anchorCtr="0">
            <a:spAutoFit/>
          </a:bodyPr>
          <a:lstStyle/>
          <a:p>
            <a:pPr marL="0" marR="0" lvl="0" indent="0" algn="l" rtl="0">
              <a:lnSpc>
                <a:spcPct val="139285"/>
              </a:lnSpc>
              <a:spcBef>
                <a:spcPts val="0"/>
              </a:spcBef>
              <a:spcAft>
                <a:spcPts val="0"/>
              </a:spcAft>
              <a:buClr>
                <a:srgbClr val="000000"/>
              </a:buClr>
              <a:buSzPts val="2800"/>
              <a:buFont typeface="Comic Sans MS"/>
              <a:buNone/>
            </a:pPr>
            <a:r>
              <a:rPr lang="en-US" sz="2800" b="1" i="0" u="sng">
                <a:solidFill>
                  <a:srgbClr val="000000"/>
                </a:solidFill>
                <a:latin typeface="Comic Sans MS"/>
                <a:ea typeface="Comic Sans MS"/>
                <a:cs typeface="Comic Sans MS"/>
                <a:sym typeface="Comic Sans MS"/>
              </a:rPr>
              <a:t>Solution</a:t>
            </a:r>
            <a:endParaRPr/>
          </a:p>
          <a:p>
            <a:pPr marL="0" marR="0" lvl="0" indent="0" algn="l" rtl="0">
              <a:lnSpc>
                <a:spcPct val="117857"/>
              </a:lnSpc>
              <a:spcBef>
                <a:spcPts val="560"/>
              </a:spcBef>
              <a:spcAft>
                <a:spcPts val="0"/>
              </a:spcAft>
              <a:buClr>
                <a:srgbClr val="000000"/>
              </a:buClr>
              <a:buSzPts val="2800"/>
              <a:buFont typeface="Comic Sans MS"/>
              <a:buNone/>
            </a:pPr>
            <a:r>
              <a:rPr lang="en-US" sz="2800" b="0" i="0" u="none">
                <a:solidFill>
                  <a:srgbClr val="000000"/>
                </a:solidFill>
                <a:latin typeface="Comic Sans MS"/>
                <a:ea typeface="Comic Sans MS"/>
                <a:cs typeface="Comic Sans MS"/>
                <a:sym typeface="Comic Sans MS"/>
              </a:rPr>
              <a:t>(a) 2171</a:t>
            </a:r>
            <a:endParaRPr/>
          </a:p>
          <a:p>
            <a:pPr marL="0" marR="0" lvl="0" indent="0" algn="l" rtl="0">
              <a:lnSpc>
                <a:spcPct val="117857"/>
              </a:lnSpc>
              <a:spcBef>
                <a:spcPts val="560"/>
              </a:spcBef>
              <a:spcAft>
                <a:spcPts val="0"/>
              </a:spcAft>
              <a:buClr>
                <a:srgbClr val="000000"/>
              </a:buClr>
              <a:buSzPts val="2800"/>
              <a:buFont typeface="Comic Sans MS"/>
              <a:buNone/>
            </a:pPr>
            <a:r>
              <a:rPr lang="en-US" sz="2800" b="0" i="0" u="none">
                <a:solidFill>
                  <a:srgbClr val="000000"/>
                </a:solidFill>
                <a:latin typeface="Comic Sans MS"/>
                <a:ea typeface="Comic Sans MS"/>
                <a:cs typeface="Comic Sans MS"/>
                <a:sym typeface="Comic Sans MS"/>
              </a:rPr>
              <a:t>(b) 2172</a:t>
            </a:r>
            <a:endParaRPr/>
          </a:p>
          <a:p>
            <a:pPr marL="0" marR="0" lvl="0" indent="0" algn="l" rtl="0">
              <a:lnSpc>
                <a:spcPct val="117857"/>
              </a:lnSpc>
              <a:spcBef>
                <a:spcPts val="560"/>
              </a:spcBef>
              <a:spcAft>
                <a:spcPts val="0"/>
              </a:spcAft>
              <a:buClr>
                <a:srgbClr val="000000"/>
              </a:buClr>
              <a:buSzPts val="2800"/>
              <a:buFont typeface="Comic Sans MS"/>
              <a:buNone/>
            </a:pPr>
            <a:r>
              <a:rPr lang="en-US" sz="2800" b="0" i="0" u="none">
                <a:solidFill>
                  <a:srgbClr val="000000"/>
                </a:solidFill>
                <a:latin typeface="Comic Sans MS"/>
                <a:ea typeface="Comic Sans MS"/>
                <a:cs typeface="Comic Sans MS"/>
                <a:sym typeface="Comic Sans MS"/>
              </a:rPr>
              <a:t>(c) 3172</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2"/>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83"/>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630" name="Google Shape;630;p83"/>
          <p:cNvSpPr txBox="1"/>
          <p:nvPr/>
        </p:nvSpPr>
        <p:spPr>
          <a:xfrm>
            <a:off x="625475" y="279400"/>
            <a:ext cx="2452687"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Question:</a:t>
            </a:r>
            <a:endParaRPr/>
          </a:p>
        </p:txBody>
      </p:sp>
      <p:sp>
        <p:nvSpPr>
          <p:cNvPr id="631" name="Google Shape;631;p83"/>
          <p:cNvSpPr txBox="1"/>
          <p:nvPr/>
        </p:nvSpPr>
        <p:spPr>
          <a:xfrm>
            <a:off x="473075" y="1252537"/>
            <a:ext cx="7927975" cy="1173162"/>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TCP opens a connection using initial sequence number (ISN) of 14,534. The</a:t>
            </a:r>
            <a:endParaRPr/>
          </a:p>
          <a:p>
            <a:pPr marL="0" marR="0" lvl="0" indent="0" algn="l" rtl="0">
              <a:lnSpc>
                <a:spcPct val="110000"/>
              </a:lnSpc>
              <a:spcBef>
                <a:spcPts val="11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other party opens the connection with an ISN 21732. Show the three TCP</a:t>
            </a:r>
            <a:endParaRPr/>
          </a:p>
          <a:p>
            <a:pPr marL="0" marR="0" lvl="0" indent="0" algn="l" rtl="0">
              <a:lnSpc>
                <a:spcPct val="110000"/>
              </a:lnSpc>
              <a:spcBef>
                <a:spcPts val="11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segments during the connection establishment.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4"/>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637" name="Google Shape;637;p84"/>
          <p:cNvSpPr txBox="1"/>
          <p:nvPr/>
        </p:nvSpPr>
        <p:spPr>
          <a:xfrm>
            <a:off x="3100387" y="2482850"/>
            <a:ext cx="3094037"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Flow Control</a:t>
            </a:r>
            <a:endParaRPr/>
          </a:p>
        </p:txBody>
      </p:sp>
      <p:sp>
        <p:nvSpPr>
          <p:cNvPr id="638" name="Google Shape;638;p84"/>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69</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5"/>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644" name="Google Shape;644;p85"/>
          <p:cNvSpPr txBox="1"/>
          <p:nvPr/>
        </p:nvSpPr>
        <p:spPr>
          <a:xfrm>
            <a:off x="2947987" y="417512"/>
            <a:ext cx="3094037" cy="74612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Flow Control</a:t>
            </a:r>
            <a:endParaRPr/>
          </a:p>
        </p:txBody>
      </p:sp>
      <p:sp>
        <p:nvSpPr>
          <p:cNvPr id="645" name="Google Shape;645;p85"/>
          <p:cNvSpPr txBox="1"/>
          <p:nvPr/>
        </p:nvSpPr>
        <p:spPr>
          <a:xfrm>
            <a:off x="625475" y="1592262"/>
            <a:ext cx="4778375" cy="2581275"/>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Flow Control</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Sender variables</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Receiver variables</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Sliding Window</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Sliding Window Protocols</a:t>
            </a:r>
            <a:endParaRPr/>
          </a:p>
        </p:txBody>
      </p:sp>
      <p:sp>
        <p:nvSpPr>
          <p:cNvPr id="646" name="Google Shape;646;p85"/>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70</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6"/>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69</a:t>
            </a:fld>
            <a:endParaRPr/>
          </a:p>
        </p:txBody>
      </p:sp>
      <p:pic>
        <p:nvPicPr>
          <p:cNvPr id="652" name="Google Shape;652;p86"/>
          <p:cNvPicPr preferRelativeResize="0"/>
          <p:nvPr/>
        </p:nvPicPr>
        <p:blipFill rotWithShape="1">
          <a:blip r:embed="rId3">
            <a:alphaModFix/>
          </a:blip>
          <a:srcRect/>
          <a:stretch/>
        </p:blipFill>
        <p:spPr>
          <a:xfrm>
            <a:off x="742950" y="561975"/>
            <a:ext cx="7796212" cy="56054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a:t>
            </a:fld>
            <a:endParaRPr/>
          </a:p>
        </p:txBody>
      </p:sp>
      <p:pic>
        <p:nvPicPr>
          <p:cNvPr id="168" name="Google Shape;168;p25"/>
          <p:cNvPicPr preferRelativeResize="0"/>
          <p:nvPr/>
        </p:nvPicPr>
        <p:blipFill rotWithShape="1">
          <a:blip r:embed="rId3">
            <a:alphaModFix/>
          </a:blip>
          <a:srcRect/>
          <a:stretch/>
        </p:blipFill>
        <p:spPr>
          <a:xfrm>
            <a:off x="577850" y="541337"/>
            <a:ext cx="8010525" cy="57880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7"/>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70</a:t>
            </a:fld>
            <a:endParaRPr/>
          </a:p>
        </p:txBody>
      </p:sp>
      <p:pic>
        <p:nvPicPr>
          <p:cNvPr id="658" name="Google Shape;658;p87"/>
          <p:cNvPicPr preferRelativeResize="0"/>
          <p:nvPr/>
        </p:nvPicPr>
        <p:blipFill rotWithShape="1">
          <a:blip r:embed="rId3">
            <a:alphaModFix/>
          </a:blip>
          <a:srcRect/>
          <a:stretch/>
        </p:blipFill>
        <p:spPr>
          <a:xfrm>
            <a:off x="563562" y="587375"/>
            <a:ext cx="8037512" cy="418306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88"/>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664" name="Google Shape;664;p88"/>
          <p:cNvSpPr txBox="1"/>
          <p:nvPr/>
        </p:nvSpPr>
        <p:spPr>
          <a:xfrm>
            <a:off x="2386012" y="417512"/>
            <a:ext cx="4219575" cy="74612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Sender Variables</a:t>
            </a:r>
            <a:endParaRPr/>
          </a:p>
        </p:txBody>
      </p:sp>
      <p:sp>
        <p:nvSpPr>
          <p:cNvPr id="665" name="Google Shape;665;p88"/>
          <p:cNvSpPr txBox="1"/>
          <p:nvPr/>
        </p:nvSpPr>
        <p:spPr>
          <a:xfrm>
            <a:off x="625475" y="1592262"/>
            <a:ext cx="6761162" cy="533400"/>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Each segement is assigned a sequence</a:t>
            </a:r>
            <a:endParaRPr/>
          </a:p>
        </p:txBody>
      </p:sp>
      <p:sp>
        <p:nvSpPr>
          <p:cNvPr id="666" name="Google Shape;666;p88"/>
          <p:cNvSpPr txBox="1"/>
          <p:nvPr/>
        </p:nvSpPr>
        <p:spPr>
          <a:xfrm>
            <a:off x="968375" y="2019300"/>
            <a:ext cx="3108325" cy="533400"/>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000000"/>
              </a:buClr>
              <a:buSzPts val="2800"/>
              <a:buFont typeface="Comic Sans MS"/>
              <a:buNone/>
            </a:pPr>
            <a:r>
              <a:rPr lang="en-US" sz="2800" b="0" i="0" u="none">
                <a:solidFill>
                  <a:srgbClr val="000000"/>
                </a:solidFill>
                <a:latin typeface="Comic Sans MS"/>
                <a:ea typeface="Comic Sans MS"/>
                <a:cs typeface="Comic Sans MS"/>
                <a:sym typeface="Comic Sans MS"/>
              </a:rPr>
              <a:t>number - </a:t>
            </a:r>
            <a:r>
              <a:rPr lang="en-US" sz="2800" b="0" i="0" u="none">
                <a:solidFill>
                  <a:srgbClr val="FF0000"/>
                </a:solidFill>
                <a:latin typeface="Comic Sans MS"/>
                <a:ea typeface="Comic Sans MS"/>
                <a:cs typeface="Comic Sans MS"/>
                <a:sym typeface="Comic Sans MS"/>
              </a:rPr>
              <a:t>SeqNum</a:t>
            </a:r>
            <a:endParaRPr/>
          </a:p>
        </p:txBody>
      </p:sp>
      <p:sp>
        <p:nvSpPr>
          <p:cNvPr id="667" name="Google Shape;667;p88"/>
          <p:cNvSpPr txBox="1"/>
          <p:nvPr/>
        </p:nvSpPr>
        <p:spPr>
          <a:xfrm>
            <a:off x="625475" y="2530475"/>
            <a:ext cx="7648575" cy="533400"/>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The sender maintains three variables: send</a:t>
            </a:r>
            <a:endParaRPr/>
          </a:p>
        </p:txBody>
      </p:sp>
      <p:sp>
        <p:nvSpPr>
          <p:cNvPr id="668" name="Google Shape;668;p88"/>
          <p:cNvSpPr txBox="1"/>
          <p:nvPr/>
        </p:nvSpPr>
        <p:spPr>
          <a:xfrm>
            <a:off x="968375" y="2957512"/>
            <a:ext cx="3414712" cy="533400"/>
          </a:xfrm>
          <a:prstGeom prst="rect">
            <a:avLst/>
          </a:prstGeom>
          <a:noFill/>
          <a:ln>
            <a:noFill/>
          </a:ln>
        </p:spPr>
        <p:txBody>
          <a:bodyPr spcFirstLastPara="1" wrap="square" lIns="0" tIns="0" rIns="0" bIns="0" anchor="t" anchorCtr="0">
            <a:spAutoFit/>
          </a:bodyPr>
          <a:lstStyle/>
          <a:p>
            <a:pPr marL="0" marR="0" lvl="0" indent="0" algn="l" rtl="0">
              <a:lnSpc>
                <a:spcPct val="139285"/>
              </a:lnSpc>
              <a:spcBef>
                <a:spcPts val="0"/>
              </a:spcBef>
              <a:spcAft>
                <a:spcPts val="0"/>
              </a:spcAft>
              <a:buClr>
                <a:srgbClr val="000000"/>
              </a:buClr>
              <a:buSzPts val="2800"/>
              <a:buFont typeface="Comic Sans MS"/>
              <a:buNone/>
            </a:pPr>
            <a:r>
              <a:rPr lang="en-US" sz="2800" b="0" i="0" u="none">
                <a:solidFill>
                  <a:srgbClr val="000000"/>
                </a:solidFill>
                <a:latin typeface="Comic Sans MS"/>
                <a:ea typeface="Comic Sans MS"/>
                <a:cs typeface="Comic Sans MS"/>
                <a:sym typeface="Comic Sans MS"/>
              </a:rPr>
              <a:t>window size (</a:t>
            </a:r>
            <a:r>
              <a:rPr lang="en-US" sz="2800" b="0" i="0" u="none">
                <a:solidFill>
                  <a:srgbClr val="FF0000"/>
                </a:solidFill>
                <a:latin typeface="Comic Sans MS"/>
                <a:ea typeface="Comic Sans MS"/>
                <a:cs typeface="Comic Sans MS"/>
                <a:sym typeface="Comic Sans MS"/>
              </a:rPr>
              <a:t>SWS</a:t>
            </a:r>
            <a:r>
              <a:rPr lang="en-US" sz="2800" b="0" i="0" u="none">
                <a:solidFill>
                  <a:srgbClr val="000000"/>
                </a:solidFill>
                <a:latin typeface="Comic Sans MS"/>
                <a:ea typeface="Comic Sans MS"/>
                <a:cs typeface="Comic Sans MS"/>
                <a:sym typeface="Comic Sans MS"/>
              </a:rPr>
              <a:t>),</a:t>
            </a:r>
            <a:endParaRPr/>
          </a:p>
        </p:txBody>
      </p:sp>
      <p:sp>
        <p:nvSpPr>
          <p:cNvPr id="669" name="Google Shape;669;p88"/>
          <p:cNvSpPr txBox="1"/>
          <p:nvPr/>
        </p:nvSpPr>
        <p:spPr>
          <a:xfrm>
            <a:off x="968375" y="3470275"/>
            <a:ext cx="4457700" cy="1044575"/>
          </a:xfrm>
          <a:prstGeom prst="rect">
            <a:avLst/>
          </a:prstGeom>
          <a:noFill/>
          <a:ln>
            <a:noFill/>
          </a:ln>
        </p:spPr>
        <p:txBody>
          <a:bodyPr spcFirstLastPara="1" wrap="square" lIns="0" tIns="0" rIns="0" bIns="0" anchor="t" anchorCtr="0">
            <a:spAutoFit/>
          </a:bodyPr>
          <a:lstStyle/>
          <a:p>
            <a:pPr marL="0" marR="0" lvl="0" indent="0" algn="l" rtl="0">
              <a:lnSpc>
                <a:spcPct val="139285"/>
              </a:lnSpc>
              <a:spcBef>
                <a:spcPts val="0"/>
              </a:spcBef>
              <a:spcAft>
                <a:spcPts val="0"/>
              </a:spcAft>
              <a:buClr>
                <a:srgbClr val="000000"/>
              </a:buClr>
              <a:buSzPts val="2800"/>
              <a:buFont typeface="Comic Sans MS"/>
              <a:buNone/>
            </a:pPr>
            <a:r>
              <a:rPr lang="en-US" sz="2800" b="0" i="0" u="none">
                <a:solidFill>
                  <a:srgbClr val="000000"/>
                </a:solidFill>
                <a:latin typeface="Comic Sans MS"/>
                <a:ea typeface="Comic Sans MS"/>
                <a:cs typeface="Comic Sans MS"/>
                <a:sym typeface="Comic Sans MS"/>
              </a:rPr>
              <a:t>last ACK received (</a:t>
            </a:r>
            <a:r>
              <a:rPr lang="en-US" sz="2800" b="0" i="0" u="none">
                <a:solidFill>
                  <a:srgbClr val="FF0000"/>
                </a:solidFill>
                <a:latin typeface="Comic Sans MS"/>
                <a:ea typeface="Comic Sans MS"/>
                <a:cs typeface="Comic Sans MS"/>
                <a:sym typeface="Comic Sans MS"/>
              </a:rPr>
              <a:t>LAR</a:t>
            </a:r>
            <a:r>
              <a:rPr lang="en-US" sz="2800" b="0" i="0" u="none">
                <a:solidFill>
                  <a:srgbClr val="000000"/>
                </a:solidFill>
                <a:latin typeface="Comic Sans MS"/>
                <a:ea typeface="Comic Sans MS"/>
                <a:cs typeface="Comic Sans MS"/>
                <a:sym typeface="Comic Sans MS"/>
              </a:rPr>
              <a:t>),</a:t>
            </a:r>
            <a:endParaRPr/>
          </a:p>
          <a:p>
            <a:pPr marL="0" marR="0" lvl="0" indent="0" algn="l" rtl="0">
              <a:lnSpc>
                <a:spcPct val="139285"/>
              </a:lnSpc>
              <a:spcBef>
                <a:spcPts val="100"/>
              </a:spcBef>
              <a:spcAft>
                <a:spcPts val="0"/>
              </a:spcAft>
              <a:buClr>
                <a:srgbClr val="000000"/>
              </a:buClr>
              <a:buSzPts val="2800"/>
              <a:buFont typeface="Comic Sans MS"/>
              <a:buNone/>
            </a:pPr>
            <a:r>
              <a:rPr lang="en-US" sz="2800" b="0" i="0" u="none">
                <a:solidFill>
                  <a:srgbClr val="000000"/>
                </a:solidFill>
                <a:latin typeface="Comic Sans MS"/>
                <a:ea typeface="Comic Sans MS"/>
                <a:cs typeface="Comic Sans MS"/>
                <a:sym typeface="Comic Sans MS"/>
              </a:rPr>
              <a:t>and last Frame sent (</a:t>
            </a:r>
            <a:r>
              <a:rPr lang="en-US" sz="2800" b="0" i="0" u="none">
                <a:solidFill>
                  <a:srgbClr val="FF0000"/>
                </a:solidFill>
                <a:latin typeface="Comic Sans MS"/>
                <a:ea typeface="Comic Sans MS"/>
                <a:cs typeface="Comic Sans MS"/>
                <a:sym typeface="Comic Sans MS"/>
              </a:rPr>
              <a:t>LFS</a:t>
            </a:r>
            <a:r>
              <a:rPr lang="en-US" sz="2800" b="0" i="0" u="none">
                <a:solidFill>
                  <a:srgbClr val="000000"/>
                </a:solidFill>
                <a:latin typeface="Comic Sans MS"/>
                <a:ea typeface="Comic Sans MS"/>
                <a:cs typeface="Comic Sans MS"/>
                <a:sym typeface="Comic Sans MS"/>
              </a:rPr>
              <a:t>)</a:t>
            </a:r>
            <a:endParaRPr/>
          </a:p>
        </p:txBody>
      </p:sp>
      <p:sp>
        <p:nvSpPr>
          <p:cNvPr id="670" name="Google Shape;670;p88"/>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73</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9"/>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676" name="Google Shape;676;p89"/>
          <p:cNvSpPr txBox="1"/>
          <p:nvPr/>
        </p:nvSpPr>
        <p:spPr>
          <a:xfrm>
            <a:off x="2386012" y="417512"/>
            <a:ext cx="4219575" cy="746125"/>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Sender Variables</a:t>
            </a:r>
            <a:endParaRPr/>
          </a:p>
        </p:txBody>
      </p:sp>
      <p:sp>
        <p:nvSpPr>
          <p:cNvPr id="677" name="Google Shape;677;p89"/>
          <p:cNvSpPr txBox="1"/>
          <p:nvPr/>
        </p:nvSpPr>
        <p:spPr>
          <a:xfrm>
            <a:off x="725836" y="1257726"/>
            <a:ext cx="7735887" cy="1387475"/>
          </a:xfrm>
          <a:prstGeom prst="rect">
            <a:avLst/>
          </a:prstGeom>
          <a:noFill/>
          <a:ln>
            <a:noFill/>
          </a:ln>
        </p:spPr>
        <p:txBody>
          <a:bodyPr spcFirstLastPara="1" wrap="square" lIns="0" tIns="0" rIns="0" bIns="0" anchor="t" anchorCtr="0">
            <a:spAutoFit/>
          </a:bodyPr>
          <a:lstStyle/>
          <a:p>
            <a:pPr marL="342900" marR="0" lvl="0" indent="0" algn="l" rtl="0">
              <a:lnSpc>
                <a:spcPct val="135714"/>
              </a:lnSpc>
              <a:spcBef>
                <a:spcPts val="0"/>
              </a:spcBef>
              <a:spcAft>
                <a:spcPts val="0"/>
              </a:spcAft>
              <a:buClr>
                <a:srgbClr val="3333CC"/>
              </a:buClr>
              <a:buSzPts val="2400"/>
              <a:buFont typeface="Noto Sans Symbols"/>
              <a:buNone/>
            </a:pPr>
            <a:r>
              <a:rPr lang="en-US" sz="2400" b="0" i="0" u="none" dirty="0">
                <a:solidFill>
                  <a:srgbClr val="3333CC"/>
                </a:solidFill>
                <a:latin typeface="Noto Sans Symbols"/>
                <a:ea typeface="Noto Sans Symbols"/>
                <a:cs typeface="Noto Sans Symbols"/>
                <a:sym typeface="Noto Sans Symbols"/>
              </a:rPr>
              <a:t>❒</a:t>
            </a:r>
            <a:r>
              <a:rPr lang="en-US" sz="2400" b="0" i="0" u="none" dirty="0">
                <a:solidFill>
                  <a:srgbClr val="3333CC"/>
                </a:solidFill>
                <a:latin typeface="Times New Roman"/>
                <a:ea typeface="Times New Roman"/>
                <a:cs typeface="Times New Roman"/>
                <a:sym typeface="Times New Roman"/>
              </a:rPr>
              <a:t> </a:t>
            </a:r>
            <a:r>
              <a:rPr lang="en-US" sz="2800" b="0" i="0" u="none" dirty="0">
                <a:solidFill>
                  <a:srgbClr val="FF0000"/>
                </a:solidFill>
                <a:latin typeface="Comic Sans MS"/>
                <a:ea typeface="Comic Sans MS"/>
                <a:cs typeface="Comic Sans MS"/>
                <a:sym typeface="Comic Sans MS"/>
              </a:rPr>
              <a:t>SWS</a:t>
            </a:r>
            <a:r>
              <a:rPr lang="en-US" sz="2800" b="0" i="0" u="none" dirty="0">
                <a:solidFill>
                  <a:srgbClr val="000000"/>
                </a:solidFill>
                <a:latin typeface="Comic Sans MS"/>
                <a:ea typeface="Comic Sans MS"/>
                <a:cs typeface="Comic Sans MS"/>
                <a:sym typeface="Comic Sans MS"/>
              </a:rPr>
              <a:t>:: the upper bound on the number of</a:t>
            </a:r>
            <a:endParaRPr/>
          </a:p>
          <a:p>
            <a:pPr marL="342900" marR="0" lvl="0" indent="0" algn="l" rtl="0">
              <a:lnSpc>
                <a:spcPct val="117857"/>
              </a:lnSpc>
              <a:spcBef>
                <a:spcPts val="560"/>
              </a:spcBef>
              <a:spcAft>
                <a:spcPts val="0"/>
              </a:spcAft>
              <a:buClr>
                <a:srgbClr val="000000"/>
              </a:buClr>
              <a:buSzPts val="2800"/>
              <a:buFont typeface="Comic Sans MS"/>
              <a:buNone/>
            </a:pPr>
            <a:r>
              <a:rPr lang="en-US" sz="2800" b="0" i="0" u="none" dirty="0">
                <a:solidFill>
                  <a:srgbClr val="000000"/>
                </a:solidFill>
                <a:latin typeface="Comic Sans MS"/>
                <a:ea typeface="Comic Sans MS"/>
                <a:cs typeface="Comic Sans MS"/>
                <a:sym typeface="Comic Sans MS"/>
              </a:rPr>
              <a:t>outstanding frames (</a:t>
            </a:r>
            <a:r>
              <a:rPr lang="en-US" sz="2800" b="0" i="0" u="none" dirty="0">
                <a:solidFill>
                  <a:srgbClr val="3333CC"/>
                </a:solidFill>
                <a:latin typeface="Comic Sans MS"/>
                <a:ea typeface="Comic Sans MS"/>
                <a:cs typeface="Comic Sans MS"/>
                <a:sym typeface="Comic Sans MS"/>
              </a:rPr>
              <a:t>not </a:t>
            </a:r>
            <a:r>
              <a:rPr lang="en-US" sz="2800" b="0" i="0" u="none" dirty="0" err="1">
                <a:solidFill>
                  <a:srgbClr val="3333CC"/>
                </a:solidFill>
                <a:latin typeface="Comic Sans MS"/>
                <a:ea typeface="Comic Sans MS"/>
                <a:cs typeface="Comic Sans MS"/>
                <a:sym typeface="Comic Sans MS"/>
              </a:rPr>
              <a:t>ACKed</a:t>
            </a:r>
            <a:r>
              <a:rPr lang="en-US" sz="2800" b="0" i="0" u="none" dirty="0">
                <a:solidFill>
                  <a:srgbClr val="000000"/>
                </a:solidFill>
                <a:latin typeface="Comic Sans MS"/>
                <a:ea typeface="Comic Sans MS"/>
                <a:cs typeface="Comic Sans MS"/>
                <a:sym typeface="Comic Sans MS"/>
              </a:rPr>
              <a:t>) the sender</a:t>
            </a:r>
            <a:endParaRPr/>
          </a:p>
          <a:p>
            <a:pPr marL="342900" marR="0" lvl="0" indent="0" algn="l" rtl="0">
              <a:lnSpc>
                <a:spcPct val="117857"/>
              </a:lnSpc>
              <a:spcBef>
                <a:spcPts val="560"/>
              </a:spcBef>
              <a:spcAft>
                <a:spcPts val="0"/>
              </a:spcAft>
              <a:buClr>
                <a:srgbClr val="000000"/>
              </a:buClr>
              <a:buSzPts val="2800"/>
              <a:buFont typeface="Comic Sans MS"/>
              <a:buNone/>
            </a:pPr>
            <a:r>
              <a:rPr lang="en-US" sz="2800" b="0" i="0" u="none" dirty="0">
                <a:solidFill>
                  <a:srgbClr val="000000"/>
                </a:solidFill>
                <a:latin typeface="Comic Sans MS"/>
                <a:ea typeface="Comic Sans MS"/>
                <a:cs typeface="Comic Sans MS"/>
                <a:sym typeface="Comic Sans MS"/>
              </a:rPr>
              <a:t>can transmit.</a:t>
            </a:r>
            <a:endParaRPr/>
          </a:p>
        </p:txBody>
      </p:sp>
      <p:sp>
        <p:nvSpPr>
          <p:cNvPr id="678" name="Google Shape;678;p89"/>
          <p:cNvSpPr txBox="1"/>
          <p:nvPr/>
        </p:nvSpPr>
        <p:spPr>
          <a:xfrm>
            <a:off x="625475" y="2957512"/>
            <a:ext cx="6980237" cy="533400"/>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dirty="0">
                <a:solidFill>
                  <a:srgbClr val="3333CC"/>
                </a:solidFill>
                <a:latin typeface="Noto Sans Symbols"/>
                <a:ea typeface="Noto Sans Symbols"/>
                <a:cs typeface="Noto Sans Symbols"/>
                <a:sym typeface="Noto Sans Symbols"/>
              </a:rPr>
              <a:t>❒</a:t>
            </a:r>
            <a:r>
              <a:rPr lang="en-US" sz="2400" b="0" i="0" u="none" dirty="0">
                <a:solidFill>
                  <a:srgbClr val="3333CC"/>
                </a:solidFill>
                <a:latin typeface="Times New Roman"/>
                <a:ea typeface="Times New Roman"/>
                <a:cs typeface="Times New Roman"/>
                <a:sym typeface="Times New Roman"/>
              </a:rPr>
              <a:t> </a:t>
            </a:r>
            <a:r>
              <a:rPr lang="en-US" sz="2800" b="0" i="0" u="none" dirty="0">
                <a:solidFill>
                  <a:srgbClr val="FF0000"/>
                </a:solidFill>
                <a:latin typeface="Comic Sans MS"/>
                <a:ea typeface="Comic Sans MS"/>
                <a:cs typeface="Comic Sans MS"/>
                <a:sym typeface="Comic Sans MS"/>
              </a:rPr>
              <a:t>LAR </a:t>
            </a:r>
            <a:r>
              <a:rPr lang="en-US" sz="2800" b="0" i="0" u="none" dirty="0">
                <a:solidFill>
                  <a:srgbClr val="000000"/>
                </a:solidFill>
                <a:latin typeface="Comic Sans MS"/>
                <a:ea typeface="Comic Sans MS"/>
                <a:cs typeface="Comic Sans MS"/>
                <a:sym typeface="Comic Sans MS"/>
              </a:rPr>
              <a:t>:: the sequence number of the last</a:t>
            </a:r>
            <a:endParaRPr/>
          </a:p>
        </p:txBody>
      </p:sp>
      <p:sp>
        <p:nvSpPr>
          <p:cNvPr id="679" name="Google Shape;679;p89"/>
          <p:cNvSpPr txBox="1"/>
          <p:nvPr/>
        </p:nvSpPr>
        <p:spPr>
          <a:xfrm>
            <a:off x="968375" y="3384550"/>
            <a:ext cx="2459037" cy="533400"/>
          </a:xfrm>
          <a:prstGeom prst="rect">
            <a:avLst/>
          </a:prstGeom>
          <a:noFill/>
          <a:ln>
            <a:noFill/>
          </a:ln>
        </p:spPr>
        <p:txBody>
          <a:bodyPr spcFirstLastPara="1" wrap="square" lIns="0" tIns="0" rIns="0" bIns="0" anchor="t" anchorCtr="0">
            <a:spAutoFit/>
          </a:bodyPr>
          <a:lstStyle/>
          <a:p>
            <a:pPr marL="0" marR="0" lvl="0" indent="0" algn="l" rtl="0">
              <a:lnSpc>
                <a:spcPct val="139285"/>
              </a:lnSpc>
              <a:spcBef>
                <a:spcPts val="0"/>
              </a:spcBef>
              <a:spcAft>
                <a:spcPts val="0"/>
              </a:spcAft>
              <a:buClr>
                <a:srgbClr val="000000"/>
              </a:buClr>
              <a:buSzPts val="2800"/>
              <a:buFont typeface="Comic Sans MS"/>
              <a:buNone/>
            </a:pPr>
            <a:r>
              <a:rPr lang="en-US" sz="2800" b="0" i="0" u="none">
                <a:solidFill>
                  <a:srgbClr val="000000"/>
                </a:solidFill>
                <a:latin typeface="Comic Sans MS"/>
                <a:ea typeface="Comic Sans MS"/>
                <a:cs typeface="Comic Sans MS"/>
                <a:sym typeface="Comic Sans MS"/>
              </a:rPr>
              <a:t>ACK received.</a:t>
            </a:r>
            <a:endParaRPr/>
          </a:p>
        </p:txBody>
      </p:sp>
      <p:sp>
        <p:nvSpPr>
          <p:cNvPr id="680" name="Google Shape;680;p89"/>
          <p:cNvSpPr txBox="1"/>
          <p:nvPr/>
        </p:nvSpPr>
        <p:spPr>
          <a:xfrm>
            <a:off x="625475" y="3897312"/>
            <a:ext cx="6958012" cy="533400"/>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FF0000"/>
                </a:solidFill>
                <a:latin typeface="Comic Sans MS"/>
                <a:ea typeface="Comic Sans MS"/>
                <a:cs typeface="Comic Sans MS"/>
                <a:sym typeface="Comic Sans MS"/>
              </a:rPr>
              <a:t>LFS </a:t>
            </a:r>
            <a:r>
              <a:rPr lang="en-US" sz="2800" b="0" i="0" u="none">
                <a:solidFill>
                  <a:srgbClr val="000000"/>
                </a:solidFill>
                <a:latin typeface="Comic Sans MS"/>
                <a:ea typeface="Comic Sans MS"/>
                <a:cs typeface="Comic Sans MS"/>
                <a:sym typeface="Comic Sans MS"/>
              </a:rPr>
              <a:t>:: the sequence number of the last</a:t>
            </a:r>
            <a:endParaRPr/>
          </a:p>
        </p:txBody>
      </p:sp>
      <p:sp>
        <p:nvSpPr>
          <p:cNvPr id="681" name="Google Shape;681;p89"/>
          <p:cNvSpPr txBox="1"/>
          <p:nvPr/>
        </p:nvSpPr>
        <p:spPr>
          <a:xfrm>
            <a:off x="968375" y="4322762"/>
            <a:ext cx="2076450" cy="533400"/>
          </a:xfrm>
          <a:prstGeom prst="rect">
            <a:avLst/>
          </a:prstGeom>
          <a:noFill/>
          <a:ln>
            <a:noFill/>
          </a:ln>
        </p:spPr>
        <p:txBody>
          <a:bodyPr spcFirstLastPara="1" wrap="square" lIns="0" tIns="0" rIns="0" bIns="0" anchor="t" anchorCtr="0">
            <a:spAutoFit/>
          </a:bodyPr>
          <a:lstStyle/>
          <a:p>
            <a:pPr marL="0" marR="0" lvl="0" indent="0" algn="l" rtl="0">
              <a:lnSpc>
                <a:spcPct val="139285"/>
              </a:lnSpc>
              <a:spcBef>
                <a:spcPts val="0"/>
              </a:spcBef>
              <a:spcAft>
                <a:spcPts val="0"/>
              </a:spcAft>
              <a:buClr>
                <a:srgbClr val="000000"/>
              </a:buClr>
              <a:buSzPts val="2800"/>
              <a:buFont typeface="Comic Sans MS"/>
              <a:buNone/>
            </a:pPr>
            <a:r>
              <a:rPr lang="en-US" sz="2800" b="0" i="0" u="none">
                <a:solidFill>
                  <a:srgbClr val="000000"/>
                </a:solidFill>
                <a:latin typeface="Comic Sans MS"/>
                <a:ea typeface="Comic Sans MS"/>
                <a:cs typeface="Comic Sans MS"/>
                <a:sym typeface="Comic Sans MS"/>
              </a:rPr>
              <a:t>frame sent.</a:t>
            </a:r>
            <a:endParaRPr/>
          </a:p>
        </p:txBody>
      </p:sp>
      <p:sp>
        <p:nvSpPr>
          <p:cNvPr id="682" name="Google Shape;682;p89"/>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74</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0"/>
          <p:cNvSpPr txBox="1">
            <a:spLocks noGrp="1"/>
          </p:cNvSpPr>
          <p:nvPr>
            <p:ph type="title"/>
          </p:nvPr>
        </p:nvSpPr>
        <p:spPr>
          <a:xfrm>
            <a:off x="377825" y="427037"/>
            <a:ext cx="6797675" cy="17113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4000" u="sng">
              <a:solidFill>
                <a:schemeClr val="accent2"/>
              </a:solidFill>
              <a:latin typeface="Comic Sans MS"/>
              <a:ea typeface="Comic Sans MS"/>
              <a:cs typeface="Comic Sans MS"/>
              <a:sym typeface="Comic Sans MS"/>
            </a:endParaRPr>
          </a:p>
        </p:txBody>
      </p:sp>
      <p:sp>
        <p:nvSpPr>
          <p:cNvPr id="688" name="Google Shape;688;p90"/>
          <p:cNvSpPr txBox="1">
            <a:spLocks noGrp="1"/>
          </p:cNvSpPr>
          <p:nvPr>
            <p:ph type="body" idx="1"/>
          </p:nvPr>
        </p:nvSpPr>
        <p:spPr>
          <a:xfrm>
            <a:off x="377825" y="2459037"/>
            <a:ext cx="6797675" cy="7058025"/>
          </a:xfrm>
          <a:prstGeom prst="rect">
            <a:avLst/>
          </a:prstGeom>
          <a:noFill/>
          <a:ln>
            <a:noFill/>
          </a:ln>
        </p:spPr>
        <p:txBody>
          <a:bodyPr spcFirstLastPara="1" wrap="square" lIns="91425" tIns="45700" rIns="91425" bIns="45700" anchor="t" anchorCtr="0">
            <a:noAutofit/>
          </a:bodyPr>
          <a:lstStyle/>
          <a:p>
            <a:pPr marL="342900" lvl="0" indent="-191770" algn="l" rtl="0">
              <a:spcBef>
                <a:spcPts val="0"/>
              </a:spcBef>
              <a:spcAft>
                <a:spcPts val="0"/>
              </a:spcAft>
              <a:buSzPts val="2380"/>
              <a:buNone/>
            </a:pPr>
            <a:endParaRPr sz="2800">
              <a:solidFill>
                <a:schemeClr val="dk1"/>
              </a:solidFill>
              <a:latin typeface="Comic Sans MS"/>
              <a:ea typeface="Comic Sans MS"/>
              <a:cs typeface="Comic Sans MS"/>
              <a:sym typeface="Comic Sans MS"/>
            </a:endParaRPr>
          </a:p>
        </p:txBody>
      </p:sp>
      <p:sp>
        <p:nvSpPr>
          <p:cNvPr id="689" name="Google Shape;689;p90"/>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73</a:t>
            </a:fld>
            <a:endParaRPr/>
          </a:p>
        </p:txBody>
      </p:sp>
      <p:pic>
        <p:nvPicPr>
          <p:cNvPr id="690" name="Google Shape;690;p90"/>
          <p:cNvPicPr preferRelativeResize="0"/>
          <p:nvPr/>
        </p:nvPicPr>
        <p:blipFill rotWithShape="1">
          <a:blip r:embed="rId3">
            <a:alphaModFix/>
          </a:blip>
          <a:srcRect/>
          <a:stretch/>
        </p:blipFill>
        <p:spPr>
          <a:xfrm>
            <a:off x="377825" y="1096962"/>
            <a:ext cx="7499350" cy="46640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91"/>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74</a:t>
            </a:fld>
            <a:endParaRPr/>
          </a:p>
        </p:txBody>
      </p:sp>
      <p:pic>
        <p:nvPicPr>
          <p:cNvPr id="696" name="Google Shape;696;p91"/>
          <p:cNvPicPr preferRelativeResize="0"/>
          <p:nvPr/>
        </p:nvPicPr>
        <p:blipFill rotWithShape="1">
          <a:blip r:embed="rId3">
            <a:alphaModFix/>
          </a:blip>
          <a:srcRect/>
          <a:stretch/>
        </p:blipFill>
        <p:spPr>
          <a:xfrm>
            <a:off x="549275" y="666750"/>
            <a:ext cx="7951787" cy="528796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92"/>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75</a:t>
            </a:fld>
            <a:endParaRPr/>
          </a:p>
        </p:txBody>
      </p:sp>
      <p:pic>
        <p:nvPicPr>
          <p:cNvPr id="702" name="Google Shape;702;p92"/>
          <p:cNvPicPr preferRelativeResize="0"/>
          <p:nvPr/>
        </p:nvPicPr>
        <p:blipFill rotWithShape="1">
          <a:blip r:embed="rId3">
            <a:alphaModFix/>
          </a:blip>
          <a:srcRect/>
          <a:stretch/>
        </p:blipFill>
        <p:spPr>
          <a:xfrm>
            <a:off x="1330325" y="1108075"/>
            <a:ext cx="6483350" cy="4641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3"/>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708" name="Google Shape;708;p93"/>
          <p:cNvSpPr txBox="1"/>
          <p:nvPr/>
        </p:nvSpPr>
        <p:spPr>
          <a:xfrm>
            <a:off x="625475" y="417512"/>
            <a:ext cx="6086475" cy="666750"/>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4000"/>
              <a:buFont typeface="Comic Sans MS"/>
              <a:buNone/>
            </a:pPr>
            <a:r>
              <a:rPr lang="en-US" sz="4000" b="0" i="0" u="none">
                <a:solidFill>
                  <a:srgbClr val="3333CC"/>
                </a:solidFill>
                <a:latin typeface="Comic Sans MS"/>
                <a:ea typeface="Comic Sans MS"/>
                <a:cs typeface="Comic Sans MS"/>
                <a:sym typeface="Comic Sans MS"/>
              </a:rPr>
              <a:t>Flow Control Mechanisms</a:t>
            </a:r>
            <a:endParaRPr/>
          </a:p>
        </p:txBody>
      </p:sp>
      <p:sp>
        <p:nvSpPr>
          <p:cNvPr id="709" name="Google Shape;709;p93"/>
          <p:cNvSpPr txBox="1"/>
          <p:nvPr/>
        </p:nvSpPr>
        <p:spPr>
          <a:xfrm>
            <a:off x="625475" y="1606550"/>
            <a:ext cx="616743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Comic Sans MS"/>
              <a:buNone/>
            </a:pPr>
            <a:r>
              <a:rPr lang="en-US" sz="1700" b="0" i="0" u="none">
                <a:solidFill>
                  <a:srgbClr val="3333CC"/>
                </a:solidFill>
                <a:latin typeface="Comic Sans MS"/>
                <a:ea typeface="Comic Sans MS"/>
                <a:cs typeface="Comic Sans MS"/>
                <a:sym typeface="Comic Sans MS"/>
              </a:rPr>
              <a:t>1. </a:t>
            </a:r>
            <a:r>
              <a:rPr lang="en-US" sz="2000" b="0" i="0" u="none">
                <a:solidFill>
                  <a:srgbClr val="000000"/>
                </a:solidFill>
                <a:latin typeface="Comic Sans MS"/>
                <a:ea typeface="Comic Sans MS"/>
                <a:cs typeface="Comic Sans MS"/>
                <a:sym typeface="Comic Sans MS"/>
              </a:rPr>
              <a:t>One possibility is send 1 data and wait for ack.</a:t>
            </a:r>
            <a:endParaRPr/>
          </a:p>
        </p:txBody>
      </p:sp>
      <p:sp>
        <p:nvSpPr>
          <p:cNvPr id="710" name="Google Shape;710;p93"/>
          <p:cNvSpPr txBox="1"/>
          <p:nvPr/>
        </p:nvSpPr>
        <p:spPr>
          <a:xfrm>
            <a:off x="625475" y="1971675"/>
            <a:ext cx="7589837" cy="393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3333CC"/>
              </a:buClr>
              <a:buSzPts val="1700"/>
              <a:buFont typeface="Comic Sans MS"/>
              <a:buNone/>
            </a:pPr>
            <a:r>
              <a:rPr lang="en-US" sz="1700" b="0" i="0" u="none">
                <a:solidFill>
                  <a:srgbClr val="3333CC"/>
                </a:solidFill>
                <a:latin typeface="Comic Sans MS"/>
                <a:ea typeface="Comic Sans MS"/>
                <a:cs typeface="Comic Sans MS"/>
                <a:sym typeface="Comic Sans MS"/>
              </a:rPr>
              <a:t>2. </a:t>
            </a:r>
            <a:r>
              <a:rPr lang="en-US" sz="2000" b="0" i="0" u="none">
                <a:solidFill>
                  <a:srgbClr val="000000"/>
                </a:solidFill>
                <a:latin typeface="Comic Sans MS"/>
                <a:ea typeface="Comic Sans MS"/>
                <a:cs typeface="Comic Sans MS"/>
                <a:sym typeface="Comic Sans MS"/>
              </a:rPr>
              <a:t>Or send all the data without worrying about ack’s. For this</a:t>
            </a:r>
            <a:endParaRPr/>
          </a:p>
        </p:txBody>
      </p:sp>
      <p:sp>
        <p:nvSpPr>
          <p:cNvPr id="711" name="Google Shape;711;p93"/>
          <p:cNvSpPr txBox="1"/>
          <p:nvPr/>
        </p:nvSpPr>
        <p:spPr>
          <a:xfrm>
            <a:off x="1139825" y="2278062"/>
            <a:ext cx="3581400"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reason window concept came.</a:t>
            </a:r>
            <a:endParaRPr/>
          </a:p>
        </p:txBody>
      </p:sp>
      <p:sp>
        <p:nvSpPr>
          <p:cNvPr id="712" name="Google Shape;712;p93"/>
          <p:cNvSpPr txBox="1"/>
          <p:nvPr/>
        </p:nvSpPr>
        <p:spPr>
          <a:xfrm>
            <a:off x="625475" y="3165475"/>
            <a:ext cx="3414712" cy="155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Stop and Wait</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Go back N</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Selective Repeat</a:t>
            </a:r>
            <a:endParaRPr/>
          </a:p>
        </p:txBody>
      </p:sp>
      <p:sp>
        <p:nvSpPr>
          <p:cNvPr id="713" name="Google Shape;713;p93"/>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76</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94"/>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77</a:t>
            </a:fld>
            <a:endParaRPr/>
          </a:p>
        </p:txBody>
      </p:sp>
      <p:pic>
        <p:nvPicPr>
          <p:cNvPr id="719" name="Google Shape;719;p94"/>
          <p:cNvPicPr preferRelativeResize="0"/>
          <p:nvPr/>
        </p:nvPicPr>
        <p:blipFill rotWithShape="1">
          <a:blip r:embed="rId3">
            <a:alphaModFix/>
          </a:blip>
          <a:srcRect/>
          <a:stretch/>
        </p:blipFill>
        <p:spPr>
          <a:xfrm>
            <a:off x="723900" y="782637"/>
            <a:ext cx="7081837" cy="584676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95"/>
          <p:cNvSpPr txBox="1">
            <a:spLocks noGrp="1"/>
          </p:cNvSpPr>
          <p:nvPr>
            <p:ph type="title"/>
          </p:nvPr>
        </p:nvSpPr>
        <p:spPr>
          <a:xfrm>
            <a:off x="377825" y="427037"/>
            <a:ext cx="6797675" cy="17113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4000" u="sng">
              <a:solidFill>
                <a:schemeClr val="accent2"/>
              </a:solidFill>
              <a:latin typeface="Comic Sans MS"/>
              <a:ea typeface="Comic Sans MS"/>
              <a:cs typeface="Comic Sans MS"/>
              <a:sym typeface="Comic Sans MS"/>
            </a:endParaRPr>
          </a:p>
        </p:txBody>
      </p:sp>
      <p:sp>
        <p:nvSpPr>
          <p:cNvPr id="725" name="Google Shape;725;p95"/>
          <p:cNvSpPr txBox="1">
            <a:spLocks noGrp="1"/>
          </p:cNvSpPr>
          <p:nvPr>
            <p:ph type="body" idx="1"/>
          </p:nvPr>
        </p:nvSpPr>
        <p:spPr>
          <a:xfrm>
            <a:off x="377825" y="2459037"/>
            <a:ext cx="6797675" cy="7058025"/>
          </a:xfrm>
          <a:prstGeom prst="rect">
            <a:avLst/>
          </a:prstGeom>
          <a:noFill/>
          <a:ln>
            <a:noFill/>
          </a:ln>
        </p:spPr>
        <p:txBody>
          <a:bodyPr spcFirstLastPara="1" wrap="square" lIns="91425" tIns="45700" rIns="91425" bIns="45700" anchor="t" anchorCtr="0">
            <a:noAutofit/>
          </a:bodyPr>
          <a:lstStyle/>
          <a:p>
            <a:pPr marL="342900" lvl="0" indent="-191770" algn="l" rtl="0">
              <a:spcBef>
                <a:spcPts val="0"/>
              </a:spcBef>
              <a:spcAft>
                <a:spcPts val="0"/>
              </a:spcAft>
              <a:buSzPts val="2380"/>
              <a:buNone/>
            </a:pPr>
            <a:endParaRPr sz="2800">
              <a:solidFill>
                <a:schemeClr val="dk1"/>
              </a:solidFill>
              <a:latin typeface="Comic Sans MS"/>
              <a:ea typeface="Comic Sans MS"/>
              <a:cs typeface="Comic Sans MS"/>
              <a:sym typeface="Comic Sans MS"/>
            </a:endParaRPr>
          </a:p>
        </p:txBody>
      </p:sp>
      <p:sp>
        <p:nvSpPr>
          <p:cNvPr id="726" name="Google Shape;726;p95"/>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78</a:t>
            </a:fld>
            <a:endParaRPr/>
          </a:p>
        </p:txBody>
      </p:sp>
      <p:pic>
        <p:nvPicPr>
          <p:cNvPr id="727" name="Google Shape;727;p95"/>
          <p:cNvPicPr preferRelativeResize="0"/>
          <p:nvPr/>
        </p:nvPicPr>
        <p:blipFill rotWithShape="1">
          <a:blip r:embed="rId3">
            <a:alphaModFix/>
          </a:blip>
          <a:srcRect/>
          <a:stretch/>
        </p:blipFill>
        <p:spPr>
          <a:xfrm>
            <a:off x="377825" y="2011362"/>
            <a:ext cx="8296275" cy="362108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96"/>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733" name="Google Shape;733;p96"/>
          <p:cNvSpPr txBox="1"/>
          <p:nvPr/>
        </p:nvSpPr>
        <p:spPr>
          <a:xfrm>
            <a:off x="625475" y="457200"/>
            <a:ext cx="5695950" cy="676275"/>
          </a:xfrm>
          <a:prstGeom prst="rect">
            <a:avLst/>
          </a:prstGeom>
          <a:noFill/>
          <a:ln>
            <a:noFill/>
          </a:ln>
        </p:spPr>
        <p:txBody>
          <a:bodyPr spcFirstLastPara="1" wrap="square" lIns="0" tIns="0" rIns="0" bIns="0" anchor="t" anchorCtr="0">
            <a:spAutoFit/>
          </a:bodyPr>
          <a:lstStyle/>
          <a:p>
            <a:pPr marL="0" marR="0" lvl="0" indent="0" algn="l" rtl="0">
              <a:lnSpc>
                <a:spcPct val="138888"/>
              </a:lnSpc>
              <a:spcBef>
                <a:spcPts val="0"/>
              </a:spcBef>
              <a:spcAft>
                <a:spcPts val="0"/>
              </a:spcAft>
              <a:buClr>
                <a:srgbClr val="3333CC"/>
              </a:buClr>
              <a:buSzPts val="3600"/>
              <a:buFont typeface="Comic Sans MS"/>
              <a:buNone/>
            </a:pPr>
            <a:r>
              <a:rPr lang="en-US" sz="3600" b="0" i="0" u="sng">
                <a:solidFill>
                  <a:srgbClr val="3333CC"/>
                </a:solidFill>
                <a:latin typeface="Comic Sans MS"/>
                <a:ea typeface="Comic Sans MS"/>
                <a:cs typeface="Comic Sans MS"/>
                <a:sym typeface="Comic Sans MS"/>
              </a:rPr>
              <a:t>1. stop-and-wait operation</a:t>
            </a:r>
            <a:endParaRPr/>
          </a:p>
        </p:txBody>
      </p:sp>
      <p:sp>
        <p:nvSpPr>
          <p:cNvPr id="734" name="Google Shape;734;p96"/>
          <p:cNvSpPr txBox="1"/>
          <p:nvPr/>
        </p:nvSpPr>
        <p:spPr>
          <a:xfrm>
            <a:off x="238125" y="1504950"/>
            <a:ext cx="3725862" cy="893762"/>
          </a:xfrm>
          <a:prstGeom prst="rect">
            <a:avLst/>
          </a:prstGeom>
          <a:noFill/>
          <a:ln>
            <a:noFill/>
          </a:ln>
        </p:spPr>
        <p:txBody>
          <a:bodyPr spcFirstLastPara="1" wrap="square" lIns="0" tIns="0" rIns="0" bIns="0" anchor="t" anchorCtr="0">
            <a:spAutoFit/>
          </a:bodyPr>
          <a:lstStyle/>
          <a:p>
            <a:pPr marL="295275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sender</a:t>
            </a:r>
            <a:endParaRPr/>
          </a:p>
          <a:p>
            <a:pPr marL="2952750" marR="0" lvl="0" indent="0" algn="l" rtl="0">
              <a:lnSpc>
                <a:spcPct val="106250"/>
              </a:lnSpc>
              <a:spcBef>
                <a:spcPts val="90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first packet bit transmitted, t = 0</a:t>
            </a:r>
            <a:endParaRPr/>
          </a:p>
          <a:p>
            <a:pPr marL="2952750" marR="0" lvl="0" indent="0" algn="l" rtl="0">
              <a:lnSpc>
                <a:spcPct val="106250"/>
              </a:lnSpc>
              <a:spcBef>
                <a:spcPts val="30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last packet bit transmitted, </a:t>
            </a:r>
            <a:r>
              <a:rPr lang="en-US" sz="1600" b="0" i="0" u="none">
                <a:solidFill>
                  <a:srgbClr val="FF0000"/>
                </a:solidFill>
                <a:latin typeface="Arial"/>
                <a:ea typeface="Arial"/>
                <a:cs typeface="Arial"/>
                <a:sym typeface="Arial"/>
              </a:rPr>
              <a:t>t = L / R</a:t>
            </a:r>
            <a:endParaRPr/>
          </a:p>
        </p:txBody>
      </p:sp>
      <p:sp>
        <p:nvSpPr>
          <p:cNvPr id="735" name="Google Shape;735;p96"/>
          <p:cNvSpPr txBox="1"/>
          <p:nvPr/>
        </p:nvSpPr>
        <p:spPr>
          <a:xfrm>
            <a:off x="5327650" y="1504950"/>
            <a:ext cx="874712" cy="2651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receiver</a:t>
            </a:r>
            <a:endParaRPr/>
          </a:p>
        </p:txBody>
      </p:sp>
      <p:sp>
        <p:nvSpPr>
          <p:cNvPr id="736" name="Google Shape;736;p96"/>
          <p:cNvSpPr txBox="1"/>
          <p:nvPr/>
        </p:nvSpPr>
        <p:spPr>
          <a:xfrm>
            <a:off x="5934075" y="2792412"/>
            <a:ext cx="2071687" cy="2651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first packet bit arrives</a:t>
            </a:r>
            <a:endParaRPr/>
          </a:p>
        </p:txBody>
      </p:sp>
      <p:sp>
        <p:nvSpPr>
          <p:cNvPr id="737" name="Google Shape;737;p96"/>
          <p:cNvSpPr txBox="1"/>
          <p:nvPr/>
        </p:nvSpPr>
        <p:spPr>
          <a:xfrm>
            <a:off x="3365500" y="3028950"/>
            <a:ext cx="298450" cy="2651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FF0000"/>
              </a:buClr>
              <a:buSzPts val="1600"/>
              <a:buFont typeface="Arial"/>
              <a:buNone/>
            </a:pPr>
            <a:r>
              <a:rPr lang="en-US" sz="1600" b="0" i="0" u="none">
                <a:solidFill>
                  <a:srgbClr val="FF0000"/>
                </a:solidFill>
                <a:latin typeface="Arial"/>
                <a:ea typeface="Arial"/>
                <a:cs typeface="Arial"/>
                <a:sym typeface="Arial"/>
              </a:rPr>
              <a:t>D</a:t>
            </a:r>
            <a:endParaRPr/>
          </a:p>
        </p:txBody>
      </p:sp>
      <p:sp>
        <p:nvSpPr>
          <p:cNvPr id="738" name="Google Shape;738;p96"/>
          <p:cNvSpPr txBox="1"/>
          <p:nvPr/>
        </p:nvSpPr>
        <p:spPr>
          <a:xfrm>
            <a:off x="5940425" y="3044825"/>
            <a:ext cx="3078162" cy="2651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last packet bit arrives, send ACK</a:t>
            </a:r>
            <a:endParaRPr/>
          </a:p>
        </p:txBody>
      </p:sp>
      <p:sp>
        <p:nvSpPr>
          <p:cNvPr id="739" name="Google Shape;739;p96"/>
          <p:cNvSpPr txBox="1"/>
          <p:nvPr/>
        </p:nvSpPr>
        <p:spPr>
          <a:xfrm>
            <a:off x="1344612" y="3829050"/>
            <a:ext cx="2227262" cy="5064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ACK arrives, send next</a:t>
            </a:r>
            <a:endParaRPr/>
          </a:p>
          <a:p>
            <a:pPr marL="0" marR="0" lvl="0" indent="0" algn="l" rtl="0">
              <a:lnSpc>
                <a:spcPct val="106250"/>
              </a:lnSpc>
              <a:spcBef>
                <a:spcPts val="10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packet, </a:t>
            </a:r>
            <a:r>
              <a:rPr lang="en-US" sz="1600" b="0" i="0" u="none">
                <a:solidFill>
                  <a:srgbClr val="FF0000"/>
                </a:solidFill>
                <a:latin typeface="Arial"/>
                <a:ea typeface="Arial"/>
                <a:cs typeface="Arial"/>
                <a:sym typeface="Arial"/>
              </a:rPr>
              <a:t>t = D + L / R</a:t>
            </a:r>
            <a:endParaRPr/>
          </a:p>
        </p:txBody>
      </p:sp>
      <p:sp>
        <p:nvSpPr>
          <p:cNvPr id="740" name="Google Shape;740;p96"/>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77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a:t>
            </a:fld>
            <a:endParaRPr/>
          </a:p>
        </p:txBody>
      </p:sp>
      <p:pic>
        <p:nvPicPr>
          <p:cNvPr id="174" name="Google Shape;174;p26"/>
          <p:cNvPicPr preferRelativeResize="0"/>
          <p:nvPr/>
        </p:nvPicPr>
        <p:blipFill rotWithShape="1">
          <a:blip r:embed="rId3">
            <a:alphaModFix/>
          </a:blip>
          <a:srcRect/>
          <a:stretch/>
        </p:blipFill>
        <p:spPr>
          <a:xfrm>
            <a:off x="542925" y="600075"/>
            <a:ext cx="8267700" cy="555466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7"/>
          <p:cNvSpPr txBox="1">
            <a:spLocks noGrp="1"/>
          </p:cNvSpPr>
          <p:nvPr>
            <p:ph type="title"/>
          </p:nvPr>
        </p:nvSpPr>
        <p:spPr>
          <a:xfrm>
            <a:off x="377825" y="427037"/>
            <a:ext cx="6797675" cy="17113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4000" u="sng">
              <a:solidFill>
                <a:schemeClr val="accent2"/>
              </a:solidFill>
              <a:latin typeface="Comic Sans MS"/>
              <a:ea typeface="Comic Sans MS"/>
              <a:cs typeface="Comic Sans MS"/>
              <a:sym typeface="Comic Sans MS"/>
            </a:endParaRPr>
          </a:p>
        </p:txBody>
      </p:sp>
      <p:sp>
        <p:nvSpPr>
          <p:cNvPr id="746" name="Google Shape;746;p97"/>
          <p:cNvSpPr txBox="1">
            <a:spLocks noGrp="1"/>
          </p:cNvSpPr>
          <p:nvPr>
            <p:ph type="body" idx="1"/>
          </p:nvPr>
        </p:nvSpPr>
        <p:spPr>
          <a:xfrm>
            <a:off x="377825" y="2459037"/>
            <a:ext cx="6797675" cy="7058025"/>
          </a:xfrm>
          <a:prstGeom prst="rect">
            <a:avLst/>
          </a:prstGeom>
          <a:noFill/>
          <a:ln>
            <a:noFill/>
          </a:ln>
        </p:spPr>
        <p:txBody>
          <a:bodyPr spcFirstLastPara="1" wrap="square" lIns="91425" tIns="45700" rIns="91425" bIns="45700" anchor="t" anchorCtr="0">
            <a:noAutofit/>
          </a:bodyPr>
          <a:lstStyle/>
          <a:p>
            <a:pPr marL="342900" lvl="0" indent="-191770" algn="l" rtl="0">
              <a:spcBef>
                <a:spcPts val="0"/>
              </a:spcBef>
              <a:spcAft>
                <a:spcPts val="0"/>
              </a:spcAft>
              <a:buSzPts val="2380"/>
              <a:buNone/>
            </a:pPr>
            <a:endParaRPr sz="2800">
              <a:solidFill>
                <a:schemeClr val="dk1"/>
              </a:solidFill>
              <a:latin typeface="Comic Sans MS"/>
              <a:ea typeface="Comic Sans MS"/>
              <a:cs typeface="Comic Sans MS"/>
              <a:sym typeface="Comic Sans MS"/>
            </a:endParaRPr>
          </a:p>
        </p:txBody>
      </p:sp>
      <p:sp>
        <p:nvSpPr>
          <p:cNvPr id="747" name="Google Shape;747;p97"/>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80</a:t>
            </a:fld>
            <a:endParaRPr/>
          </a:p>
        </p:txBody>
      </p:sp>
      <p:pic>
        <p:nvPicPr>
          <p:cNvPr id="748" name="Google Shape;748;p97"/>
          <p:cNvPicPr preferRelativeResize="0"/>
          <p:nvPr/>
        </p:nvPicPr>
        <p:blipFill rotWithShape="1">
          <a:blip r:embed="rId3">
            <a:alphaModFix/>
          </a:blip>
          <a:srcRect/>
          <a:stretch/>
        </p:blipFill>
        <p:spPr>
          <a:xfrm>
            <a:off x="296862" y="982662"/>
            <a:ext cx="8550275" cy="4892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98"/>
          <p:cNvSpPr txBox="1">
            <a:spLocks noGrp="1"/>
          </p:cNvSpPr>
          <p:nvPr>
            <p:ph type="title"/>
          </p:nvPr>
        </p:nvSpPr>
        <p:spPr>
          <a:xfrm>
            <a:off x="377825" y="427037"/>
            <a:ext cx="6797675" cy="17113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4000" u="sng">
              <a:solidFill>
                <a:schemeClr val="accent2"/>
              </a:solidFill>
              <a:latin typeface="Comic Sans MS"/>
              <a:ea typeface="Comic Sans MS"/>
              <a:cs typeface="Comic Sans MS"/>
              <a:sym typeface="Comic Sans MS"/>
            </a:endParaRPr>
          </a:p>
        </p:txBody>
      </p:sp>
      <p:sp>
        <p:nvSpPr>
          <p:cNvPr id="754" name="Google Shape;754;p98"/>
          <p:cNvSpPr txBox="1">
            <a:spLocks noGrp="1"/>
          </p:cNvSpPr>
          <p:nvPr>
            <p:ph type="body" idx="1"/>
          </p:nvPr>
        </p:nvSpPr>
        <p:spPr>
          <a:xfrm>
            <a:off x="377825" y="2459037"/>
            <a:ext cx="6797675" cy="7058025"/>
          </a:xfrm>
          <a:prstGeom prst="rect">
            <a:avLst/>
          </a:prstGeom>
          <a:noFill/>
          <a:ln>
            <a:noFill/>
          </a:ln>
        </p:spPr>
        <p:txBody>
          <a:bodyPr spcFirstLastPara="1" wrap="square" lIns="91425" tIns="45700" rIns="91425" bIns="45700" anchor="t" anchorCtr="0">
            <a:noAutofit/>
          </a:bodyPr>
          <a:lstStyle/>
          <a:p>
            <a:pPr marL="342900" lvl="0" indent="-191770" algn="l" rtl="0">
              <a:spcBef>
                <a:spcPts val="0"/>
              </a:spcBef>
              <a:spcAft>
                <a:spcPts val="0"/>
              </a:spcAft>
              <a:buSzPts val="2380"/>
              <a:buNone/>
            </a:pPr>
            <a:endParaRPr sz="2800">
              <a:solidFill>
                <a:schemeClr val="dk1"/>
              </a:solidFill>
              <a:latin typeface="Comic Sans MS"/>
              <a:ea typeface="Comic Sans MS"/>
              <a:cs typeface="Comic Sans MS"/>
              <a:sym typeface="Comic Sans MS"/>
            </a:endParaRPr>
          </a:p>
        </p:txBody>
      </p:sp>
      <p:sp>
        <p:nvSpPr>
          <p:cNvPr id="755" name="Google Shape;755;p98"/>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81</a:t>
            </a:fld>
            <a:endParaRPr/>
          </a:p>
        </p:txBody>
      </p:sp>
      <p:pic>
        <p:nvPicPr>
          <p:cNvPr id="756" name="Google Shape;756;p98"/>
          <p:cNvPicPr preferRelativeResize="0"/>
          <p:nvPr/>
        </p:nvPicPr>
        <p:blipFill rotWithShape="1">
          <a:blip r:embed="rId3">
            <a:alphaModFix/>
          </a:blip>
          <a:srcRect/>
          <a:stretch/>
        </p:blipFill>
        <p:spPr>
          <a:xfrm>
            <a:off x="165100" y="1189037"/>
            <a:ext cx="8813800" cy="4857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9"/>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762" name="Google Shape;762;p99"/>
          <p:cNvSpPr txBox="1"/>
          <p:nvPr/>
        </p:nvSpPr>
        <p:spPr>
          <a:xfrm>
            <a:off x="625475" y="455612"/>
            <a:ext cx="7313612" cy="676275"/>
          </a:xfrm>
          <a:prstGeom prst="rect">
            <a:avLst/>
          </a:prstGeom>
          <a:noFill/>
          <a:ln>
            <a:noFill/>
          </a:ln>
        </p:spPr>
        <p:txBody>
          <a:bodyPr spcFirstLastPara="1" wrap="square" lIns="0" tIns="0" rIns="0" bIns="0" anchor="t" anchorCtr="0">
            <a:spAutoFit/>
          </a:bodyPr>
          <a:lstStyle/>
          <a:p>
            <a:pPr marL="0" marR="0" lvl="0" indent="0" algn="l" rtl="0">
              <a:lnSpc>
                <a:spcPct val="138888"/>
              </a:lnSpc>
              <a:spcBef>
                <a:spcPts val="0"/>
              </a:spcBef>
              <a:spcAft>
                <a:spcPts val="0"/>
              </a:spcAft>
              <a:buClr>
                <a:srgbClr val="3333CC"/>
              </a:buClr>
              <a:buSzPts val="3600"/>
              <a:buFont typeface="Comic Sans MS"/>
              <a:buNone/>
            </a:pPr>
            <a:r>
              <a:rPr lang="en-US" sz="3600" b="0" i="0" u="none">
                <a:solidFill>
                  <a:srgbClr val="3333CC"/>
                </a:solidFill>
                <a:latin typeface="Comic Sans MS"/>
                <a:ea typeface="Comic Sans MS"/>
                <a:cs typeface="Comic Sans MS"/>
                <a:sym typeface="Comic Sans MS"/>
              </a:rPr>
              <a:t>stop-and-wait : Normal Operation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00"/>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768" name="Google Shape;768;p100"/>
          <p:cNvSpPr txBox="1"/>
          <p:nvPr/>
        </p:nvSpPr>
        <p:spPr>
          <a:xfrm>
            <a:off x="625475" y="442912"/>
            <a:ext cx="6176962" cy="1557337"/>
          </a:xfrm>
          <a:prstGeom prst="rect">
            <a:avLst/>
          </a:prstGeom>
          <a:noFill/>
          <a:ln>
            <a:noFill/>
          </a:ln>
        </p:spPr>
        <p:txBody>
          <a:bodyPr spcFirstLastPara="1" wrap="square" lIns="0" tIns="0" rIns="0" bIns="0" anchor="t" anchorCtr="0">
            <a:spAutoFit/>
          </a:bodyPr>
          <a:lstStyle/>
          <a:p>
            <a:pPr marL="0" marR="0" lvl="0" indent="0" algn="l" rtl="0">
              <a:lnSpc>
                <a:spcPct val="135714"/>
              </a:lnSpc>
              <a:spcBef>
                <a:spcPts val="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stop-and-wait : Damaged Frame</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stop-and-wait : Lost Frame</a:t>
            </a:r>
            <a:endParaRPr/>
          </a:p>
          <a:p>
            <a:pPr marL="0" marR="0" lvl="0" indent="0" algn="l" rtl="0">
              <a:lnSpc>
                <a:spcPct val="135714"/>
              </a:lnSpc>
              <a:spcBef>
                <a:spcPts val="100"/>
              </a:spcBef>
              <a:spcAft>
                <a:spcPts val="0"/>
              </a:spcAft>
              <a:buClr>
                <a:srgbClr val="3333CC"/>
              </a:buClr>
              <a:buSzPts val="2400"/>
              <a:buFont typeface="Noto Sans Symbols"/>
              <a:buNone/>
            </a:pPr>
            <a:r>
              <a:rPr lang="en-US" sz="2400" b="0" i="0" u="none">
                <a:solidFill>
                  <a:srgbClr val="3333CC"/>
                </a:solidFill>
                <a:latin typeface="Noto Sans Symbols"/>
                <a:ea typeface="Noto Sans Symbols"/>
                <a:cs typeface="Noto Sans Symbols"/>
                <a:sym typeface="Noto Sans Symbols"/>
              </a:rPr>
              <a:t>❒</a:t>
            </a:r>
            <a:r>
              <a:rPr lang="en-US" sz="2400" b="0" i="0" u="none">
                <a:solidFill>
                  <a:srgbClr val="3333CC"/>
                </a:solidFill>
                <a:latin typeface="Times New Roman"/>
                <a:ea typeface="Times New Roman"/>
                <a:cs typeface="Times New Roman"/>
                <a:sym typeface="Times New Roman"/>
              </a:rPr>
              <a:t> </a:t>
            </a:r>
            <a:r>
              <a:rPr lang="en-US" sz="2800" b="0" i="0" u="none">
                <a:solidFill>
                  <a:srgbClr val="000000"/>
                </a:solidFill>
                <a:latin typeface="Comic Sans MS"/>
                <a:ea typeface="Comic Sans MS"/>
                <a:cs typeface="Comic Sans MS"/>
                <a:sym typeface="Comic Sans MS"/>
              </a:rPr>
              <a:t>stop-and-wait : Lost ACK and NAK</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01"/>
          <p:cNvSpPr txBox="1">
            <a:spLocks noGrp="1"/>
          </p:cNvSpPr>
          <p:nvPr>
            <p:ph type="title"/>
          </p:nvPr>
        </p:nvSpPr>
        <p:spPr>
          <a:xfrm>
            <a:off x="311150" y="427037"/>
            <a:ext cx="6864350" cy="5476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a:solidFill>
                  <a:schemeClr val="accent2"/>
                </a:solidFill>
                <a:latin typeface="Comic Sans MS"/>
                <a:ea typeface="Comic Sans MS"/>
                <a:cs typeface="Comic Sans MS"/>
                <a:sym typeface="Comic Sans MS"/>
              </a:rPr>
              <a:t>Window size</a:t>
            </a:r>
            <a:endParaRPr/>
          </a:p>
        </p:txBody>
      </p:sp>
      <p:sp>
        <p:nvSpPr>
          <p:cNvPr id="774" name="Google Shape;774;p101"/>
          <p:cNvSpPr txBox="1">
            <a:spLocks noGrp="1"/>
          </p:cNvSpPr>
          <p:nvPr>
            <p:ph type="body" idx="1"/>
          </p:nvPr>
        </p:nvSpPr>
        <p:spPr>
          <a:xfrm>
            <a:off x="377825" y="2459037"/>
            <a:ext cx="6797675" cy="7058025"/>
          </a:xfrm>
          <a:prstGeom prst="rect">
            <a:avLst/>
          </a:prstGeom>
          <a:noFill/>
          <a:ln>
            <a:noFill/>
          </a:ln>
        </p:spPr>
        <p:txBody>
          <a:bodyPr spcFirstLastPara="1" wrap="square" lIns="91425" tIns="45700" rIns="91425" bIns="45700" anchor="t" anchorCtr="0">
            <a:noAutofit/>
          </a:bodyPr>
          <a:lstStyle/>
          <a:p>
            <a:pPr marL="342900" lvl="0" indent="-191770" algn="l" rtl="0">
              <a:spcBef>
                <a:spcPts val="0"/>
              </a:spcBef>
              <a:spcAft>
                <a:spcPts val="0"/>
              </a:spcAft>
              <a:buSzPts val="2380"/>
              <a:buNone/>
            </a:pPr>
            <a:endParaRPr sz="2800">
              <a:solidFill>
                <a:schemeClr val="dk1"/>
              </a:solidFill>
              <a:latin typeface="Comic Sans MS"/>
              <a:ea typeface="Comic Sans MS"/>
              <a:cs typeface="Comic Sans MS"/>
              <a:sym typeface="Comic Sans MS"/>
            </a:endParaRPr>
          </a:p>
        </p:txBody>
      </p:sp>
      <p:sp>
        <p:nvSpPr>
          <p:cNvPr id="775" name="Google Shape;775;p101"/>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84</a:t>
            </a:fld>
            <a:endParaRPr/>
          </a:p>
        </p:txBody>
      </p:sp>
      <p:pic>
        <p:nvPicPr>
          <p:cNvPr id="776" name="Google Shape;776;p101"/>
          <p:cNvPicPr preferRelativeResize="0"/>
          <p:nvPr/>
        </p:nvPicPr>
        <p:blipFill rotWithShape="1">
          <a:blip r:embed="rId3">
            <a:alphaModFix/>
          </a:blip>
          <a:srcRect/>
          <a:stretch/>
        </p:blipFill>
        <p:spPr>
          <a:xfrm>
            <a:off x="508000" y="1104900"/>
            <a:ext cx="7366000" cy="55245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02"/>
          <p:cNvSpPr txBox="1">
            <a:spLocks noGrp="1"/>
          </p:cNvSpPr>
          <p:nvPr>
            <p:ph type="title"/>
          </p:nvPr>
        </p:nvSpPr>
        <p:spPr>
          <a:xfrm>
            <a:off x="377825" y="427037"/>
            <a:ext cx="6797675" cy="3746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a:solidFill>
                  <a:schemeClr val="accent2"/>
                </a:solidFill>
                <a:latin typeface="Comic Sans MS"/>
                <a:ea typeface="Comic Sans MS"/>
                <a:cs typeface="Comic Sans MS"/>
                <a:sym typeface="Comic Sans MS"/>
              </a:rPr>
              <a:t>Example</a:t>
            </a:r>
            <a:endParaRPr/>
          </a:p>
        </p:txBody>
      </p:sp>
      <p:sp>
        <p:nvSpPr>
          <p:cNvPr id="782" name="Google Shape;782;p102"/>
          <p:cNvSpPr txBox="1">
            <a:spLocks noGrp="1"/>
          </p:cNvSpPr>
          <p:nvPr>
            <p:ph type="body" idx="1"/>
          </p:nvPr>
        </p:nvSpPr>
        <p:spPr>
          <a:xfrm>
            <a:off x="292100" y="974725"/>
            <a:ext cx="6797675" cy="7056437"/>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380"/>
              <a:buFont typeface="Arial"/>
              <a:buChar char="r"/>
            </a:pPr>
            <a:r>
              <a:rPr lang="en-US" sz="2800" b="0" i="0" u="none">
                <a:solidFill>
                  <a:schemeClr val="dk1"/>
                </a:solidFill>
                <a:latin typeface="Comic Sans MS"/>
                <a:ea typeface="Comic Sans MS"/>
                <a:cs typeface="Comic Sans MS"/>
                <a:sym typeface="Comic Sans MS"/>
              </a:rPr>
              <a:t>L=8000bits per packet</a:t>
            </a:r>
            <a:endParaRPr/>
          </a:p>
          <a:p>
            <a:pPr marL="342900" lvl="0" indent="-342900" algn="l" rtl="0">
              <a:lnSpc>
                <a:spcPct val="100000"/>
              </a:lnSpc>
              <a:spcBef>
                <a:spcPts val="560"/>
              </a:spcBef>
              <a:spcAft>
                <a:spcPts val="0"/>
              </a:spcAft>
              <a:buClr>
                <a:schemeClr val="accent2"/>
              </a:buClr>
              <a:buSzPts val="2380"/>
              <a:buFont typeface="Arial"/>
              <a:buChar char="r"/>
            </a:pPr>
            <a:r>
              <a:rPr lang="en-US" sz="2800" b="0" i="0" u="none">
                <a:solidFill>
                  <a:schemeClr val="dk1"/>
                </a:solidFill>
                <a:latin typeface="Comic Sans MS"/>
                <a:ea typeface="Comic Sans MS"/>
                <a:cs typeface="Comic Sans MS"/>
                <a:sym typeface="Comic Sans MS"/>
              </a:rPr>
              <a:t>Bandwidth=1GBPS</a:t>
            </a:r>
            <a:endParaRPr/>
          </a:p>
          <a:p>
            <a:pPr marL="342900" lvl="0" indent="-342900" algn="l" rtl="0">
              <a:lnSpc>
                <a:spcPct val="100000"/>
              </a:lnSpc>
              <a:spcBef>
                <a:spcPts val="560"/>
              </a:spcBef>
              <a:spcAft>
                <a:spcPts val="0"/>
              </a:spcAft>
              <a:buClr>
                <a:schemeClr val="accent2"/>
              </a:buClr>
              <a:buSzPts val="2380"/>
              <a:buFont typeface="Arial"/>
              <a:buChar char="r"/>
            </a:pPr>
            <a:r>
              <a:rPr lang="en-US" sz="2800" b="0" i="0" u="none">
                <a:solidFill>
                  <a:schemeClr val="dk1"/>
                </a:solidFill>
                <a:latin typeface="Comic Sans MS"/>
                <a:ea typeface="Comic Sans MS"/>
                <a:cs typeface="Comic Sans MS"/>
                <a:sym typeface="Comic Sans MS"/>
              </a:rPr>
              <a:t>RTT=15ms</a:t>
            </a:r>
            <a:endParaRPr/>
          </a:p>
          <a:p>
            <a:pPr marL="342900" lvl="0" indent="-342900" algn="l" rtl="0">
              <a:lnSpc>
                <a:spcPct val="100000"/>
              </a:lnSpc>
              <a:spcBef>
                <a:spcPts val="560"/>
              </a:spcBef>
              <a:spcAft>
                <a:spcPts val="0"/>
              </a:spcAft>
              <a:buClr>
                <a:schemeClr val="accent2"/>
              </a:buClr>
              <a:buSzPts val="2380"/>
              <a:buFont typeface="Arial"/>
              <a:buChar char="r"/>
            </a:pPr>
            <a:r>
              <a:rPr lang="en-US" sz="2800" b="0" i="0" u="none">
                <a:solidFill>
                  <a:schemeClr val="dk1"/>
                </a:solidFill>
                <a:latin typeface="Comic Sans MS"/>
                <a:ea typeface="Comic Sans MS"/>
                <a:cs typeface="Comic Sans MS"/>
                <a:sym typeface="Comic Sans MS"/>
              </a:rPr>
              <a:t>Time to enter last bit into channel=L/R=8ms</a:t>
            </a:r>
            <a:endParaRPr/>
          </a:p>
          <a:p>
            <a:pPr marL="342900" lvl="0" indent="-342900" algn="l" rtl="0">
              <a:lnSpc>
                <a:spcPct val="100000"/>
              </a:lnSpc>
              <a:spcBef>
                <a:spcPts val="560"/>
              </a:spcBef>
              <a:spcAft>
                <a:spcPts val="0"/>
              </a:spcAft>
              <a:buClr>
                <a:schemeClr val="accent2"/>
              </a:buClr>
              <a:buSzPts val="2380"/>
              <a:buFont typeface="Arial"/>
              <a:buChar char="r"/>
            </a:pPr>
            <a:r>
              <a:rPr lang="en-US" sz="2800" b="0" i="0" u="none">
                <a:solidFill>
                  <a:schemeClr val="dk1"/>
                </a:solidFill>
                <a:latin typeface="Comic Sans MS"/>
                <a:ea typeface="Comic Sans MS"/>
                <a:cs typeface="Comic Sans MS"/>
                <a:sym typeface="Comic Sans MS"/>
              </a:rPr>
              <a:t>Last bit coming to receiver side=RTT/2+L/R</a:t>
            </a:r>
            <a:endParaRPr sz="2800" b="0" i="0" u="none">
              <a:solidFill>
                <a:schemeClr val="dk1"/>
              </a:solidFill>
              <a:latin typeface="Comic Sans MS"/>
              <a:ea typeface="Comic Sans MS"/>
              <a:cs typeface="Comic Sans MS"/>
              <a:sym typeface="Comic Sans MS"/>
            </a:endParaRPr>
          </a:p>
          <a:p>
            <a:pPr marL="342900" lvl="0" indent="-342900" algn="l" rtl="0">
              <a:lnSpc>
                <a:spcPct val="100000"/>
              </a:lnSpc>
              <a:spcBef>
                <a:spcPts val="560"/>
              </a:spcBef>
              <a:spcAft>
                <a:spcPts val="0"/>
              </a:spcAft>
              <a:buClr>
                <a:schemeClr val="accent2"/>
              </a:buClr>
              <a:buSzPts val="2380"/>
              <a:buFont typeface="Arial"/>
              <a:buChar char="r"/>
            </a:pPr>
            <a:r>
              <a:rPr lang="en-US" sz="2800" b="0" i="0" u="none">
                <a:solidFill>
                  <a:schemeClr val="dk1"/>
                </a:solidFill>
                <a:latin typeface="Comic Sans MS"/>
                <a:ea typeface="Comic Sans MS"/>
                <a:cs typeface="Comic Sans MS"/>
                <a:sym typeface="Comic Sans MS"/>
              </a:rPr>
              <a:t>Last ack emerges back to sender=RTT+L/R</a:t>
            </a:r>
            <a:endParaRPr/>
          </a:p>
          <a:p>
            <a:pPr marL="342900" lvl="0" indent="-342900" algn="l" rtl="0">
              <a:lnSpc>
                <a:spcPct val="100000"/>
              </a:lnSpc>
              <a:spcBef>
                <a:spcPts val="560"/>
              </a:spcBef>
              <a:spcAft>
                <a:spcPts val="0"/>
              </a:spcAft>
              <a:buClr>
                <a:schemeClr val="accent2"/>
              </a:buClr>
              <a:buSzPts val="2380"/>
              <a:buFont typeface="Arial"/>
              <a:buChar char="r"/>
            </a:pPr>
            <a:r>
              <a:rPr lang="en-US" sz="2800" b="0" i="0" u="none">
                <a:solidFill>
                  <a:schemeClr val="dk1"/>
                </a:solidFill>
                <a:latin typeface="Comic Sans MS"/>
                <a:ea typeface="Comic Sans MS"/>
                <a:cs typeface="Comic Sans MS"/>
                <a:sym typeface="Comic Sans MS"/>
              </a:rPr>
              <a:t>Find efficiency of sender</a:t>
            </a:r>
            <a:endParaRPr/>
          </a:p>
        </p:txBody>
      </p:sp>
      <p:sp>
        <p:nvSpPr>
          <p:cNvPr id="783" name="Google Shape;783;p102"/>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03"/>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86</a:t>
            </a:fld>
            <a:endParaRPr/>
          </a:p>
        </p:txBody>
      </p:sp>
      <p:pic>
        <p:nvPicPr>
          <p:cNvPr id="789" name="Google Shape;789;p103"/>
          <p:cNvPicPr preferRelativeResize="0"/>
          <p:nvPr/>
        </p:nvPicPr>
        <p:blipFill rotWithShape="1">
          <a:blip r:embed="rId3">
            <a:alphaModFix/>
          </a:blip>
          <a:srcRect/>
          <a:stretch/>
        </p:blipFill>
        <p:spPr>
          <a:xfrm>
            <a:off x="1598612" y="1241425"/>
            <a:ext cx="3635375" cy="896937"/>
          </a:xfrm>
          <a:prstGeom prst="rect">
            <a:avLst/>
          </a:prstGeom>
          <a:noFill/>
          <a:ln>
            <a:noFill/>
          </a:ln>
        </p:spPr>
      </p:pic>
      <p:pic>
        <p:nvPicPr>
          <p:cNvPr id="790" name="Google Shape;790;p103"/>
          <p:cNvPicPr preferRelativeResize="0"/>
          <p:nvPr/>
        </p:nvPicPr>
        <p:blipFill rotWithShape="1">
          <a:blip r:embed="rId4">
            <a:alphaModFix/>
          </a:blip>
          <a:srcRect/>
          <a:stretch/>
        </p:blipFill>
        <p:spPr>
          <a:xfrm>
            <a:off x="223837" y="3074987"/>
            <a:ext cx="8696325" cy="168751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04"/>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87</a:t>
            </a:fld>
            <a:endParaRPr/>
          </a:p>
        </p:txBody>
      </p:sp>
      <p:pic>
        <p:nvPicPr>
          <p:cNvPr id="796" name="Google Shape;796;p104"/>
          <p:cNvPicPr preferRelativeResize="0"/>
          <p:nvPr/>
        </p:nvPicPr>
        <p:blipFill rotWithShape="1">
          <a:blip r:embed="rId3">
            <a:alphaModFix/>
          </a:blip>
          <a:srcRect/>
          <a:stretch/>
        </p:blipFill>
        <p:spPr>
          <a:xfrm>
            <a:off x="366712" y="527050"/>
            <a:ext cx="8480425" cy="529431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05"/>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802" name="Google Shape;802;p105"/>
          <p:cNvSpPr txBox="1"/>
          <p:nvPr/>
        </p:nvSpPr>
        <p:spPr>
          <a:xfrm>
            <a:off x="625475" y="457200"/>
            <a:ext cx="6719887" cy="676275"/>
          </a:xfrm>
          <a:prstGeom prst="rect">
            <a:avLst/>
          </a:prstGeom>
          <a:noFill/>
          <a:ln>
            <a:noFill/>
          </a:ln>
        </p:spPr>
        <p:txBody>
          <a:bodyPr spcFirstLastPara="1" wrap="square" lIns="0" tIns="0" rIns="0" bIns="0" anchor="t" anchorCtr="0">
            <a:spAutoFit/>
          </a:bodyPr>
          <a:lstStyle/>
          <a:p>
            <a:pPr marL="0" marR="0" lvl="0" indent="0" algn="l" rtl="0">
              <a:lnSpc>
                <a:spcPct val="138888"/>
              </a:lnSpc>
              <a:spcBef>
                <a:spcPts val="0"/>
              </a:spcBef>
              <a:spcAft>
                <a:spcPts val="0"/>
              </a:spcAft>
              <a:buClr>
                <a:srgbClr val="3333CC"/>
              </a:buClr>
              <a:buSzPts val="3600"/>
              <a:buFont typeface="Comic Sans MS"/>
              <a:buNone/>
            </a:pPr>
            <a:r>
              <a:rPr lang="en-US" sz="3600" b="0" i="0" u="sng">
                <a:solidFill>
                  <a:srgbClr val="3333CC"/>
                </a:solidFill>
                <a:latin typeface="Comic Sans MS"/>
                <a:ea typeface="Comic Sans MS"/>
                <a:cs typeface="Comic Sans MS"/>
                <a:sym typeface="Comic Sans MS"/>
              </a:rPr>
              <a:t>Pipelining: increased utilization</a:t>
            </a:r>
            <a:endParaRPr/>
          </a:p>
        </p:txBody>
      </p:sp>
      <p:sp>
        <p:nvSpPr>
          <p:cNvPr id="803" name="Google Shape;803;p105"/>
          <p:cNvSpPr txBox="1"/>
          <p:nvPr/>
        </p:nvSpPr>
        <p:spPr>
          <a:xfrm>
            <a:off x="3033712" y="1287462"/>
            <a:ext cx="773112" cy="2651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sender</a:t>
            </a:r>
            <a:endParaRPr/>
          </a:p>
        </p:txBody>
      </p:sp>
      <p:sp>
        <p:nvSpPr>
          <p:cNvPr id="804" name="Google Shape;804;p105"/>
          <p:cNvSpPr txBox="1"/>
          <p:nvPr/>
        </p:nvSpPr>
        <p:spPr>
          <a:xfrm>
            <a:off x="5024437" y="1287462"/>
            <a:ext cx="874712" cy="2651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receiver</a:t>
            </a:r>
            <a:endParaRPr/>
          </a:p>
        </p:txBody>
      </p:sp>
      <p:sp>
        <p:nvSpPr>
          <p:cNvPr id="805" name="Google Shape;805;p105"/>
          <p:cNvSpPr txBox="1"/>
          <p:nvPr/>
        </p:nvSpPr>
        <p:spPr>
          <a:xfrm>
            <a:off x="155575" y="1630362"/>
            <a:ext cx="2990850" cy="546100"/>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first packet bit transmitted, t = 0</a:t>
            </a:r>
            <a:endParaRPr/>
          </a:p>
          <a:p>
            <a:pPr marL="0" marR="0" lvl="0" indent="0" algn="l" rtl="0">
              <a:lnSpc>
                <a:spcPct val="106250"/>
              </a:lnSpc>
              <a:spcBef>
                <a:spcPts val="40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last bit transmitted, t = L / R</a:t>
            </a:r>
            <a:endParaRPr/>
          </a:p>
        </p:txBody>
      </p:sp>
      <p:sp>
        <p:nvSpPr>
          <p:cNvPr id="806" name="Google Shape;806;p105"/>
          <p:cNvSpPr txBox="1"/>
          <p:nvPr/>
        </p:nvSpPr>
        <p:spPr>
          <a:xfrm>
            <a:off x="5400675" y="2576512"/>
            <a:ext cx="2071687" cy="2651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first packet bit arrives</a:t>
            </a:r>
            <a:endParaRPr/>
          </a:p>
        </p:txBody>
      </p:sp>
      <p:sp>
        <p:nvSpPr>
          <p:cNvPr id="807" name="Google Shape;807;p105"/>
          <p:cNvSpPr txBox="1"/>
          <p:nvPr/>
        </p:nvSpPr>
        <p:spPr>
          <a:xfrm>
            <a:off x="2978150" y="2814637"/>
            <a:ext cx="298450" cy="2651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D</a:t>
            </a:r>
            <a:endParaRPr/>
          </a:p>
        </p:txBody>
      </p:sp>
      <p:sp>
        <p:nvSpPr>
          <p:cNvPr id="808" name="Google Shape;808;p105"/>
          <p:cNvSpPr txBox="1"/>
          <p:nvPr/>
        </p:nvSpPr>
        <p:spPr>
          <a:xfrm>
            <a:off x="5405437" y="2828925"/>
            <a:ext cx="3084512" cy="2651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last packet bit arrives, send ACK</a:t>
            </a:r>
            <a:endParaRPr/>
          </a:p>
        </p:txBody>
      </p:sp>
      <p:sp>
        <p:nvSpPr>
          <p:cNvPr id="809" name="Google Shape;809;p105"/>
          <p:cNvSpPr txBox="1"/>
          <p:nvPr/>
        </p:nvSpPr>
        <p:spPr>
          <a:xfrm>
            <a:off x="5397500" y="3082925"/>
            <a:ext cx="3629025" cy="498475"/>
          </a:xfrm>
          <a:prstGeom prst="rect">
            <a:avLst/>
          </a:prstGeom>
          <a:noFill/>
          <a:ln>
            <a:noFill/>
          </a:ln>
        </p:spPr>
        <p:txBody>
          <a:bodyPr spcFirstLastPara="1" wrap="square" lIns="0" tIns="0" rIns="0" bIns="0" anchor="t" anchorCtr="0">
            <a:spAutoFit/>
          </a:bodyPr>
          <a:lstStyle/>
          <a:p>
            <a:pPr marL="4762"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last bit of 2</a:t>
            </a:r>
            <a:r>
              <a:rPr lang="en-US" sz="1600" b="0" i="0" u="none" baseline="30000">
                <a:solidFill>
                  <a:srgbClr val="000000"/>
                </a:solidFill>
                <a:latin typeface="Arial"/>
                <a:ea typeface="Arial"/>
                <a:cs typeface="Arial"/>
                <a:sym typeface="Arial"/>
              </a:rPr>
              <a:t>nd </a:t>
            </a:r>
            <a:r>
              <a:rPr lang="en-US" sz="1600" b="0" i="0" u="none">
                <a:solidFill>
                  <a:srgbClr val="000000"/>
                </a:solidFill>
                <a:latin typeface="Arial"/>
                <a:ea typeface="Arial"/>
                <a:cs typeface="Arial"/>
                <a:sym typeface="Arial"/>
              </a:rPr>
              <a:t>packet arrives, send ACK</a:t>
            </a:r>
            <a:endParaRPr/>
          </a:p>
          <a:p>
            <a:pPr marL="4762"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last bit of 3</a:t>
            </a:r>
            <a:r>
              <a:rPr lang="en-US" sz="1600" b="0" i="0" u="none" baseline="30000">
                <a:solidFill>
                  <a:srgbClr val="000000"/>
                </a:solidFill>
                <a:latin typeface="Arial"/>
                <a:ea typeface="Arial"/>
                <a:cs typeface="Arial"/>
                <a:sym typeface="Arial"/>
              </a:rPr>
              <a:t>rd </a:t>
            </a:r>
            <a:r>
              <a:rPr lang="en-US" sz="1600" b="0" i="0" u="none">
                <a:solidFill>
                  <a:srgbClr val="000000"/>
                </a:solidFill>
                <a:latin typeface="Arial"/>
                <a:ea typeface="Arial"/>
                <a:cs typeface="Arial"/>
                <a:sym typeface="Arial"/>
              </a:rPr>
              <a:t>packet arrives, send ACK</a:t>
            </a:r>
            <a:endParaRPr/>
          </a:p>
        </p:txBody>
      </p:sp>
      <p:sp>
        <p:nvSpPr>
          <p:cNvPr id="810" name="Google Shape;810;p105"/>
          <p:cNvSpPr txBox="1"/>
          <p:nvPr/>
        </p:nvSpPr>
        <p:spPr>
          <a:xfrm>
            <a:off x="960437" y="3622675"/>
            <a:ext cx="2227262" cy="506412"/>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ACK arrives, send next</a:t>
            </a:r>
            <a:endParaRPr/>
          </a:p>
          <a:p>
            <a:pPr marL="0" marR="0" lvl="0" indent="0" algn="l" rtl="0">
              <a:lnSpc>
                <a:spcPct val="106250"/>
              </a:lnSpc>
              <a:spcBef>
                <a:spcPts val="100"/>
              </a:spcBef>
              <a:spcAft>
                <a:spcPts val="0"/>
              </a:spcAft>
              <a:buClr>
                <a:srgbClr val="000000"/>
              </a:buClr>
              <a:buSzPts val="1600"/>
              <a:buFont typeface="Arial"/>
              <a:buNone/>
            </a:pPr>
            <a:r>
              <a:rPr lang="en-US" sz="1600" b="0" i="0" u="none">
                <a:solidFill>
                  <a:srgbClr val="000000"/>
                </a:solidFill>
                <a:latin typeface="Arial"/>
                <a:ea typeface="Arial"/>
                <a:cs typeface="Arial"/>
                <a:sym typeface="Arial"/>
              </a:rPr>
              <a:t>packet, t = D + L / R</a:t>
            </a:r>
            <a:endParaRPr/>
          </a:p>
        </p:txBody>
      </p:sp>
      <p:sp>
        <p:nvSpPr>
          <p:cNvPr id="811" name="Google Shape;811;p105"/>
          <p:cNvSpPr txBox="1"/>
          <p:nvPr/>
        </p:nvSpPr>
        <p:spPr>
          <a:xfrm>
            <a:off x="6402387" y="4443412"/>
            <a:ext cx="2476500" cy="6969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FF0000"/>
              </a:buClr>
              <a:buSzPts val="2000"/>
              <a:buFont typeface="Comic Sans MS"/>
              <a:buNone/>
            </a:pPr>
            <a:r>
              <a:rPr lang="en-US" sz="2000" b="0" i="0" u="none">
                <a:solidFill>
                  <a:srgbClr val="FF0000"/>
                </a:solidFill>
                <a:latin typeface="Comic Sans MS"/>
                <a:ea typeface="Comic Sans MS"/>
                <a:cs typeface="Comic Sans MS"/>
                <a:sym typeface="Comic Sans MS"/>
              </a:rPr>
              <a:t>Increase utilization</a:t>
            </a:r>
            <a:endParaRPr/>
          </a:p>
          <a:p>
            <a:pPr marL="0" marR="0" lvl="0" indent="0" algn="l" rtl="0">
              <a:lnSpc>
                <a:spcPct val="120000"/>
              </a:lnSpc>
              <a:spcBef>
                <a:spcPts val="400"/>
              </a:spcBef>
              <a:spcAft>
                <a:spcPts val="0"/>
              </a:spcAft>
              <a:buClr>
                <a:srgbClr val="FF0000"/>
              </a:buClr>
              <a:buSzPts val="2000"/>
              <a:buFont typeface="Comic Sans MS"/>
              <a:buNone/>
            </a:pPr>
            <a:r>
              <a:rPr lang="en-US" sz="2000" b="0" i="0" u="none">
                <a:solidFill>
                  <a:srgbClr val="FF0000"/>
                </a:solidFill>
                <a:latin typeface="Comic Sans MS"/>
                <a:ea typeface="Comic Sans MS"/>
                <a:cs typeface="Comic Sans MS"/>
                <a:sym typeface="Comic Sans MS"/>
              </a:rPr>
              <a:t>by a factor of 3!</a:t>
            </a:r>
            <a:endParaRPr/>
          </a:p>
        </p:txBody>
      </p:sp>
      <p:sp>
        <p:nvSpPr>
          <p:cNvPr id="812" name="Google Shape;812;p105"/>
          <p:cNvSpPr txBox="1"/>
          <p:nvPr/>
        </p:nvSpPr>
        <p:spPr>
          <a:xfrm>
            <a:off x="2916237" y="5208587"/>
            <a:ext cx="1427162" cy="815975"/>
          </a:xfrm>
          <a:prstGeom prst="rect">
            <a:avLst/>
          </a:prstGeom>
          <a:noFill/>
          <a:ln>
            <a:noFill/>
          </a:ln>
        </p:spPr>
        <p:txBody>
          <a:bodyPr spcFirstLastPara="1" wrap="square" lIns="0" tIns="0" rIns="0" bIns="0" anchor="t" anchorCtr="0">
            <a:spAutoFit/>
          </a:bodyPr>
          <a:lstStyle/>
          <a:p>
            <a:pPr marL="214311"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3 * L / R</a:t>
            </a:r>
            <a:endParaRPr/>
          </a:p>
          <a:p>
            <a:pPr marL="214311" marR="0" lvl="0" indent="0" algn="l" rtl="0">
              <a:lnSpc>
                <a:spcPct val="140000"/>
              </a:lnSpc>
              <a:spcBef>
                <a:spcPts val="3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D + L / R</a:t>
            </a:r>
            <a:endParaRPr/>
          </a:p>
        </p:txBody>
      </p:sp>
      <p:sp>
        <p:nvSpPr>
          <p:cNvPr id="813" name="Google Shape;813;p105"/>
          <p:cNvSpPr txBox="1"/>
          <p:nvPr/>
        </p:nvSpPr>
        <p:spPr>
          <a:xfrm>
            <a:off x="4876800" y="5221287"/>
            <a:ext cx="669925" cy="300037"/>
          </a:xfrm>
          <a:prstGeom prst="rect">
            <a:avLst/>
          </a:prstGeom>
          <a:noFill/>
          <a:ln>
            <a:noFill/>
          </a:ln>
        </p:spPr>
        <p:txBody>
          <a:bodyPr spcFirstLastPara="1" wrap="square" lIns="0" tIns="0" rIns="0" bIns="0" anchor="t" anchorCtr="0">
            <a:spAutoFit/>
          </a:bodyPr>
          <a:lstStyle/>
          <a:p>
            <a:pPr marL="0" marR="0" lvl="0" indent="0" algn="l" rtl="0">
              <a:lnSpc>
                <a:spcPct val="111111"/>
              </a:lnSpc>
              <a:spcBef>
                <a:spcPts val="0"/>
              </a:spcBef>
              <a:spcAft>
                <a:spcPts val="0"/>
              </a:spcAft>
              <a:buClr>
                <a:srgbClr val="000000"/>
              </a:buClr>
              <a:buSzPts val="1800"/>
              <a:buFont typeface="Times New Roman"/>
              <a:buNone/>
            </a:pPr>
            <a:r>
              <a:rPr lang="en-US" sz="1800" b="0" i="0" u="none">
                <a:solidFill>
                  <a:srgbClr val="000000"/>
                </a:solidFill>
                <a:latin typeface="Times New Roman"/>
                <a:ea typeface="Times New Roman"/>
                <a:cs typeface="Times New Roman"/>
                <a:sym typeface="Times New Roman"/>
              </a:rPr>
              <a:t>24ms</a:t>
            </a:r>
            <a:endParaRPr/>
          </a:p>
        </p:txBody>
      </p:sp>
      <p:sp>
        <p:nvSpPr>
          <p:cNvPr id="814" name="Google Shape;814;p105"/>
          <p:cNvSpPr txBox="1"/>
          <p:nvPr/>
        </p:nvSpPr>
        <p:spPr>
          <a:xfrm>
            <a:off x="1639887" y="5327650"/>
            <a:ext cx="346075" cy="40322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U</a:t>
            </a:r>
            <a:endParaRPr/>
          </a:p>
        </p:txBody>
      </p:sp>
      <p:sp>
        <p:nvSpPr>
          <p:cNvPr id="815" name="Google Shape;815;p105"/>
          <p:cNvSpPr txBox="1"/>
          <p:nvPr/>
        </p:nvSpPr>
        <p:spPr>
          <a:xfrm>
            <a:off x="5832475" y="5389562"/>
            <a:ext cx="981075" cy="349250"/>
          </a:xfrm>
          <a:prstGeom prst="rect">
            <a:avLst/>
          </a:prstGeom>
          <a:noFill/>
          <a:ln>
            <a:noFill/>
          </a:ln>
        </p:spPr>
        <p:txBody>
          <a:bodyPr spcFirstLastPara="1" wrap="square" lIns="0" tIns="0" rIns="0" bIns="0" anchor="t" anchorCtr="0">
            <a:spAutoFit/>
          </a:bodyPr>
          <a:lstStyle/>
          <a:p>
            <a:pPr marL="381000" marR="0" lvl="0" indent="0" algn="l" rtl="0">
              <a:lnSpc>
                <a:spcPct val="135294"/>
              </a:lnSpc>
              <a:spcBef>
                <a:spcPts val="0"/>
              </a:spcBef>
              <a:spcAft>
                <a:spcPts val="0"/>
              </a:spcAft>
              <a:buClr>
                <a:srgbClr val="000000"/>
              </a:buClr>
              <a:buSzPts val="1700"/>
              <a:buFont typeface="Comic Sans MS"/>
              <a:buNone/>
            </a:pPr>
            <a:r>
              <a:rPr lang="en-US" sz="1700" b="0" i="0" u="none">
                <a:solidFill>
                  <a:srgbClr val="000000"/>
                </a:solidFill>
                <a:latin typeface="Comic Sans MS"/>
                <a:ea typeface="Comic Sans MS"/>
                <a:cs typeface="Comic Sans MS"/>
                <a:sym typeface="Comic Sans MS"/>
              </a:rPr>
              <a:t>0.24</a:t>
            </a:r>
            <a:endParaRPr/>
          </a:p>
          <a:p>
            <a:pPr marL="381000" marR="0" lvl="0" indent="0" algn="l" rtl="0">
              <a:lnSpc>
                <a:spcPct val="110000"/>
              </a:lnSpc>
              <a:spcBef>
                <a:spcPts val="40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a:t>
            </a:r>
            <a:endParaRPr/>
          </a:p>
        </p:txBody>
      </p:sp>
      <p:sp>
        <p:nvSpPr>
          <p:cNvPr id="816" name="Google Shape;816;p105"/>
          <p:cNvSpPr txBox="1"/>
          <p:nvPr/>
        </p:nvSpPr>
        <p:spPr>
          <a:xfrm>
            <a:off x="1866900" y="5411787"/>
            <a:ext cx="1006475" cy="466725"/>
          </a:xfrm>
          <a:prstGeom prst="rect">
            <a:avLst/>
          </a:prstGeom>
          <a:noFill/>
          <a:ln>
            <a:noFill/>
          </a:ln>
        </p:spPr>
        <p:txBody>
          <a:bodyPr spcFirstLastPara="1" wrap="square" lIns="0" tIns="0" rIns="0" bIns="0" anchor="t" anchorCtr="0">
            <a:spAutoFit/>
          </a:bodyPr>
          <a:lstStyle/>
          <a:p>
            <a:pPr marL="0" marR="0" lvl="0" indent="0" algn="l" rtl="0">
              <a:lnSpc>
                <a:spcPct val="92000"/>
              </a:lnSpc>
              <a:spcBef>
                <a:spcPts val="0"/>
              </a:spcBef>
              <a:spcAft>
                <a:spcPts val="0"/>
              </a:spcAft>
              <a:buClr>
                <a:srgbClr val="000000"/>
              </a:buClr>
              <a:buSzPts val="2500"/>
              <a:buFont typeface="Comic Sans MS"/>
              <a:buNone/>
            </a:pPr>
            <a:r>
              <a:rPr lang="en-US" sz="2500" b="0" i="0" u="none" baseline="-25000">
                <a:solidFill>
                  <a:srgbClr val="000000"/>
                </a:solidFill>
                <a:latin typeface="Comic Sans MS"/>
                <a:ea typeface="Comic Sans MS"/>
                <a:cs typeface="Comic Sans MS"/>
                <a:sym typeface="Comic Sans MS"/>
              </a:rPr>
              <a:t>sender</a:t>
            </a:r>
            <a:r>
              <a:rPr lang="en-US" sz="2000" b="0" i="0" u="none">
                <a:solidFill>
                  <a:srgbClr val="000000"/>
                </a:solidFill>
                <a:latin typeface="Times New Roman"/>
                <a:ea typeface="Times New Roman"/>
                <a:cs typeface="Times New Roman"/>
                <a:sym typeface="Times New Roman"/>
              </a:rPr>
              <a:t>=</a:t>
            </a:r>
            <a:endParaRPr/>
          </a:p>
        </p:txBody>
      </p:sp>
      <p:sp>
        <p:nvSpPr>
          <p:cNvPr id="817" name="Google Shape;817;p105"/>
          <p:cNvSpPr txBox="1"/>
          <p:nvPr/>
        </p:nvSpPr>
        <p:spPr>
          <a:xfrm>
            <a:off x="4481512" y="5422900"/>
            <a:ext cx="301625" cy="328612"/>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Clr>
                <a:srgbClr val="000000"/>
              </a:buClr>
              <a:buSzPts val="2000"/>
              <a:buFont typeface="Times New Roman"/>
              <a:buNone/>
            </a:pPr>
            <a:r>
              <a:rPr lang="en-US" sz="2000" b="0" i="0" u="none">
                <a:solidFill>
                  <a:srgbClr val="000000"/>
                </a:solidFill>
                <a:latin typeface="Times New Roman"/>
                <a:ea typeface="Times New Roman"/>
                <a:cs typeface="Times New Roman"/>
                <a:sym typeface="Times New Roman"/>
              </a:rPr>
              <a:t>=</a:t>
            </a:r>
            <a:endParaRPr/>
          </a:p>
        </p:txBody>
      </p:sp>
      <p:sp>
        <p:nvSpPr>
          <p:cNvPr id="818" name="Google Shape;818;p105"/>
          <p:cNvSpPr txBox="1"/>
          <p:nvPr/>
        </p:nvSpPr>
        <p:spPr>
          <a:xfrm>
            <a:off x="4762500" y="5602287"/>
            <a:ext cx="784225" cy="334962"/>
          </a:xfrm>
          <a:prstGeom prst="rect">
            <a:avLst/>
          </a:prstGeom>
          <a:noFill/>
          <a:ln>
            <a:noFill/>
          </a:ln>
        </p:spPr>
        <p:txBody>
          <a:bodyPr spcFirstLastPara="1" wrap="square" lIns="0" tIns="0" rIns="0" bIns="0" anchor="t" anchorCtr="0">
            <a:spAutoFit/>
          </a:bodyPr>
          <a:lstStyle/>
          <a:p>
            <a:pPr marL="0" marR="0" lvl="0" indent="0" algn="l" rtl="0">
              <a:lnSpc>
                <a:spcPct val="135294"/>
              </a:lnSpc>
              <a:spcBef>
                <a:spcPts val="0"/>
              </a:spcBef>
              <a:spcAft>
                <a:spcPts val="0"/>
              </a:spcAft>
              <a:buClr>
                <a:srgbClr val="000000"/>
              </a:buClr>
              <a:buSzPts val="1700"/>
              <a:buFont typeface="Comic Sans MS"/>
              <a:buNone/>
            </a:pPr>
            <a:r>
              <a:rPr lang="en-US" sz="1700" b="0" i="0" u="none">
                <a:solidFill>
                  <a:srgbClr val="000000"/>
                </a:solidFill>
                <a:latin typeface="Comic Sans MS"/>
                <a:ea typeface="Comic Sans MS"/>
                <a:cs typeface="Comic Sans MS"/>
                <a:sym typeface="Comic Sans MS"/>
              </a:rPr>
              <a:t>100ms</a:t>
            </a:r>
            <a:endParaRPr/>
          </a:p>
        </p:txBody>
      </p:sp>
      <p:sp>
        <p:nvSpPr>
          <p:cNvPr id="819" name="Google Shape;819;p105"/>
          <p:cNvSpPr txBox="1"/>
          <p:nvPr/>
        </p:nvSpPr>
        <p:spPr>
          <a:xfrm>
            <a:off x="8550275" y="6459537"/>
            <a:ext cx="350837"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82</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06"/>
          <p:cNvSpPr txBox="1">
            <a:spLocks noGrp="1"/>
          </p:cNvSpPr>
          <p:nvPr>
            <p:ph type="title"/>
          </p:nvPr>
        </p:nvSpPr>
        <p:spPr>
          <a:xfrm>
            <a:off x="377825" y="427037"/>
            <a:ext cx="6797675" cy="17113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a:solidFill>
                  <a:schemeClr val="accent2"/>
                </a:solidFill>
                <a:latin typeface="Comic Sans MS"/>
                <a:ea typeface="Comic Sans MS"/>
                <a:cs typeface="Comic Sans MS"/>
                <a:sym typeface="Comic Sans MS"/>
              </a:rPr>
              <a:t>Window size</a:t>
            </a:r>
            <a:endParaRPr/>
          </a:p>
        </p:txBody>
      </p:sp>
      <p:sp>
        <p:nvSpPr>
          <p:cNvPr id="825" name="Google Shape;825;p106"/>
          <p:cNvSpPr txBox="1">
            <a:spLocks noGrp="1"/>
          </p:cNvSpPr>
          <p:nvPr>
            <p:ph type="body" idx="1"/>
          </p:nvPr>
        </p:nvSpPr>
        <p:spPr>
          <a:xfrm>
            <a:off x="377825" y="2459037"/>
            <a:ext cx="6797675" cy="7058025"/>
          </a:xfrm>
          <a:prstGeom prst="rect">
            <a:avLst/>
          </a:prstGeom>
          <a:noFill/>
          <a:ln>
            <a:noFill/>
          </a:ln>
        </p:spPr>
        <p:txBody>
          <a:bodyPr spcFirstLastPara="1" wrap="square" lIns="91425" tIns="45700" rIns="91425" bIns="45700" anchor="t" anchorCtr="0">
            <a:noAutofit/>
          </a:bodyPr>
          <a:lstStyle/>
          <a:p>
            <a:pPr marL="342900" lvl="0" indent="-191770" algn="l" rtl="0">
              <a:spcBef>
                <a:spcPts val="0"/>
              </a:spcBef>
              <a:spcAft>
                <a:spcPts val="0"/>
              </a:spcAft>
              <a:buSzPts val="2380"/>
              <a:buNone/>
            </a:pPr>
            <a:endParaRPr sz="2800">
              <a:solidFill>
                <a:schemeClr val="dk1"/>
              </a:solidFill>
              <a:latin typeface="Comic Sans MS"/>
              <a:ea typeface="Comic Sans MS"/>
              <a:cs typeface="Comic Sans MS"/>
              <a:sym typeface="Comic Sans MS"/>
            </a:endParaRPr>
          </a:p>
        </p:txBody>
      </p:sp>
      <p:sp>
        <p:nvSpPr>
          <p:cNvPr id="826" name="Google Shape;826;p106"/>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89</a:t>
            </a:fld>
            <a:endParaRPr/>
          </a:p>
        </p:txBody>
      </p:sp>
      <p:pic>
        <p:nvPicPr>
          <p:cNvPr id="827" name="Google Shape;827;p106"/>
          <p:cNvPicPr preferRelativeResize="0"/>
          <p:nvPr/>
        </p:nvPicPr>
        <p:blipFill rotWithShape="1">
          <a:blip r:embed="rId3">
            <a:alphaModFix/>
          </a:blip>
          <a:srcRect/>
          <a:stretch/>
        </p:blipFill>
        <p:spPr>
          <a:xfrm>
            <a:off x="706437" y="2373312"/>
            <a:ext cx="7731125" cy="2111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a:t>
            </a:fld>
            <a:endParaRPr/>
          </a:p>
        </p:txBody>
      </p:sp>
      <p:pic>
        <p:nvPicPr>
          <p:cNvPr id="180" name="Google Shape;180;p27"/>
          <p:cNvPicPr preferRelativeResize="0"/>
          <p:nvPr/>
        </p:nvPicPr>
        <p:blipFill rotWithShape="1">
          <a:blip r:embed="rId3">
            <a:alphaModFix/>
          </a:blip>
          <a:srcRect/>
          <a:stretch/>
        </p:blipFill>
        <p:spPr>
          <a:xfrm>
            <a:off x="725487" y="642937"/>
            <a:ext cx="7677150" cy="564991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07"/>
          <p:cNvSpPr txBox="1">
            <a:spLocks noGrp="1"/>
          </p:cNvSpPr>
          <p:nvPr>
            <p:ph type="title"/>
          </p:nvPr>
        </p:nvSpPr>
        <p:spPr>
          <a:xfrm>
            <a:off x="377825" y="427037"/>
            <a:ext cx="6797675" cy="17113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4000" u="sng">
              <a:solidFill>
                <a:schemeClr val="accent2"/>
              </a:solidFill>
              <a:latin typeface="Comic Sans MS"/>
              <a:ea typeface="Comic Sans MS"/>
              <a:cs typeface="Comic Sans MS"/>
              <a:sym typeface="Comic Sans MS"/>
            </a:endParaRPr>
          </a:p>
        </p:txBody>
      </p:sp>
      <p:sp>
        <p:nvSpPr>
          <p:cNvPr id="833" name="Google Shape;833;p107"/>
          <p:cNvSpPr txBox="1">
            <a:spLocks noGrp="1"/>
          </p:cNvSpPr>
          <p:nvPr>
            <p:ph type="body" idx="1"/>
          </p:nvPr>
        </p:nvSpPr>
        <p:spPr>
          <a:xfrm>
            <a:off x="377825" y="2459037"/>
            <a:ext cx="6797675" cy="7058025"/>
          </a:xfrm>
          <a:prstGeom prst="rect">
            <a:avLst/>
          </a:prstGeom>
          <a:noFill/>
          <a:ln>
            <a:noFill/>
          </a:ln>
        </p:spPr>
        <p:txBody>
          <a:bodyPr spcFirstLastPara="1" wrap="square" lIns="91425" tIns="45700" rIns="91425" bIns="45700" anchor="t" anchorCtr="0">
            <a:noAutofit/>
          </a:bodyPr>
          <a:lstStyle/>
          <a:p>
            <a:pPr marL="342900" lvl="0" indent="-191770" algn="l" rtl="0">
              <a:spcBef>
                <a:spcPts val="0"/>
              </a:spcBef>
              <a:spcAft>
                <a:spcPts val="0"/>
              </a:spcAft>
              <a:buSzPts val="2380"/>
              <a:buNone/>
            </a:pPr>
            <a:endParaRPr sz="2800">
              <a:solidFill>
                <a:schemeClr val="dk1"/>
              </a:solidFill>
              <a:latin typeface="Comic Sans MS"/>
              <a:ea typeface="Comic Sans MS"/>
              <a:cs typeface="Comic Sans MS"/>
              <a:sym typeface="Comic Sans MS"/>
            </a:endParaRPr>
          </a:p>
        </p:txBody>
      </p:sp>
      <p:sp>
        <p:nvSpPr>
          <p:cNvPr id="834" name="Google Shape;834;p107"/>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90</a:t>
            </a:fld>
            <a:endParaRPr/>
          </a:p>
        </p:txBody>
      </p:sp>
      <p:pic>
        <p:nvPicPr>
          <p:cNvPr id="835" name="Google Shape;835;p107"/>
          <p:cNvPicPr preferRelativeResize="0"/>
          <p:nvPr/>
        </p:nvPicPr>
        <p:blipFill rotWithShape="1">
          <a:blip r:embed="rId3">
            <a:alphaModFix/>
          </a:blip>
          <a:srcRect/>
          <a:stretch/>
        </p:blipFill>
        <p:spPr>
          <a:xfrm>
            <a:off x="1338262" y="0"/>
            <a:ext cx="6276975" cy="6858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08"/>
          <p:cNvSpPr txBox="1">
            <a:spLocks noGrp="1"/>
          </p:cNvSpPr>
          <p:nvPr>
            <p:ph type="title"/>
          </p:nvPr>
        </p:nvSpPr>
        <p:spPr>
          <a:xfrm>
            <a:off x="377825" y="427037"/>
            <a:ext cx="6797675" cy="17113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4000" u="sng">
              <a:solidFill>
                <a:schemeClr val="accent2"/>
              </a:solidFill>
              <a:latin typeface="Comic Sans MS"/>
              <a:ea typeface="Comic Sans MS"/>
              <a:cs typeface="Comic Sans MS"/>
              <a:sym typeface="Comic Sans MS"/>
            </a:endParaRPr>
          </a:p>
        </p:txBody>
      </p:sp>
      <p:sp>
        <p:nvSpPr>
          <p:cNvPr id="841" name="Google Shape;841;p108"/>
          <p:cNvSpPr txBox="1">
            <a:spLocks noGrp="1"/>
          </p:cNvSpPr>
          <p:nvPr>
            <p:ph type="body" idx="1"/>
          </p:nvPr>
        </p:nvSpPr>
        <p:spPr>
          <a:xfrm>
            <a:off x="377825" y="2459037"/>
            <a:ext cx="6797675" cy="7058025"/>
          </a:xfrm>
          <a:prstGeom prst="rect">
            <a:avLst/>
          </a:prstGeom>
          <a:noFill/>
          <a:ln>
            <a:noFill/>
          </a:ln>
        </p:spPr>
        <p:txBody>
          <a:bodyPr spcFirstLastPara="1" wrap="square" lIns="91425" tIns="45700" rIns="91425" bIns="45700" anchor="t" anchorCtr="0">
            <a:noAutofit/>
          </a:bodyPr>
          <a:lstStyle/>
          <a:p>
            <a:pPr marL="342900" lvl="0" indent="-191770" algn="l" rtl="0">
              <a:spcBef>
                <a:spcPts val="0"/>
              </a:spcBef>
              <a:spcAft>
                <a:spcPts val="0"/>
              </a:spcAft>
              <a:buSzPts val="2380"/>
              <a:buNone/>
            </a:pPr>
            <a:endParaRPr sz="2800">
              <a:solidFill>
                <a:schemeClr val="dk1"/>
              </a:solidFill>
              <a:latin typeface="Comic Sans MS"/>
              <a:ea typeface="Comic Sans MS"/>
              <a:cs typeface="Comic Sans MS"/>
              <a:sym typeface="Comic Sans MS"/>
            </a:endParaRPr>
          </a:p>
        </p:txBody>
      </p:sp>
      <p:sp>
        <p:nvSpPr>
          <p:cNvPr id="842" name="Google Shape;842;p108"/>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91</a:t>
            </a:fld>
            <a:endParaRPr/>
          </a:p>
        </p:txBody>
      </p:sp>
      <p:pic>
        <p:nvPicPr>
          <p:cNvPr id="843" name="Google Shape;843;p108"/>
          <p:cNvPicPr preferRelativeResize="0"/>
          <p:nvPr/>
        </p:nvPicPr>
        <p:blipFill rotWithShape="1">
          <a:blip r:embed="rId3">
            <a:alphaModFix/>
          </a:blip>
          <a:srcRect/>
          <a:stretch/>
        </p:blipFill>
        <p:spPr>
          <a:xfrm>
            <a:off x="263525" y="407987"/>
            <a:ext cx="8499475" cy="5580062"/>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09"/>
          <p:cNvSpPr txBox="1">
            <a:spLocks noGrp="1"/>
          </p:cNvSpPr>
          <p:nvPr>
            <p:ph type="title"/>
          </p:nvPr>
        </p:nvSpPr>
        <p:spPr>
          <a:xfrm>
            <a:off x="377825" y="427037"/>
            <a:ext cx="6797675" cy="17113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4000" u="sng">
              <a:solidFill>
                <a:schemeClr val="accent2"/>
              </a:solidFill>
              <a:latin typeface="Comic Sans MS"/>
              <a:ea typeface="Comic Sans MS"/>
              <a:cs typeface="Comic Sans MS"/>
              <a:sym typeface="Comic Sans MS"/>
            </a:endParaRPr>
          </a:p>
        </p:txBody>
      </p:sp>
      <p:sp>
        <p:nvSpPr>
          <p:cNvPr id="849" name="Google Shape;849;p109"/>
          <p:cNvSpPr txBox="1">
            <a:spLocks noGrp="1"/>
          </p:cNvSpPr>
          <p:nvPr>
            <p:ph type="body" idx="1"/>
          </p:nvPr>
        </p:nvSpPr>
        <p:spPr>
          <a:xfrm>
            <a:off x="377825" y="2459037"/>
            <a:ext cx="6797675" cy="7058025"/>
          </a:xfrm>
          <a:prstGeom prst="rect">
            <a:avLst/>
          </a:prstGeom>
          <a:noFill/>
          <a:ln>
            <a:noFill/>
          </a:ln>
        </p:spPr>
        <p:txBody>
          <a:bodyPr spcFirstLastPara="1" wrap="square" lIns="91425" tIns="45700" rIns="91425" bIns="45700" anchor="t" anchorCtr="0">
            <a:noAutofit/>
          </a:bodyPr>
          <a:lstStyle/>
          <a:p>
            <a:pPr marL="342900" lvl="0" indent="-191770" algn="l" rtl="0">
              <a:spcBef>
                <a:spcPts val="0"/>
              </a:spcBef>
              <a:spcAft>
                <a:spcPts val="0"/>
              </a:spcAft>
              <a:buSzPts val="2380"/>
              <a:buNone/>
            </a:pPr>
            <a:endParaRPr sz="2800">
              <a:solidFill>
                <a:schemeClr val="dk1"/>
              </a:solidFill>
              <a:latin typeface="Comic Sans MS"/>
              <a:ea typeface="Comic Sans MS"/>
              <a:cs typeface="Comic Sans MS"/>
              <a:sym typeface="Comic Sans MS"/>
            </a:endParaRPr>
          </a:p>
        </p:txBody>
      </p:sp>
      <p:sp>
        <p:nvSpPr>
          <p:cNvPr id="850" name="Google Shape;850;p109"/>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92</a:t>
            </a:fld>
            <a:endParaRPr/>
          </a:p>
        </p:txBody>
      </p:sp>
      <p:pic>
        <p:nvPicPr>
          <p:cNvPr id="851" name="Google Shape;851;p109"/>
          <p:cNvPicPr preferRelativeResize="0"/>
          <p:nvPr/>
        </p:nvPicPr>
        <p:blipFill rotWithShape="1">
          <a:blip r:embed="rId3">
            <a:alphaModFix/>
          </a:blip>
          <a:srcRect/>
          <a:stretch/>
        </p:blipFill>
        <p:spPr>
          <a:xfrm>
            <a:off x="1316037" y="0"/>
            <a:ext cx="6511925" cy="6858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10"/>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857" name="Google Shape;857;p110"/>
          <p:cNvSpPr txBox="1"/>
          <p:nvPr/>
        </p:nvSpPr>
        <p:spPr>
          <a:xfrm>
            <a:off x="625475" y="457200"/>
            <a:ext cx="4302125" cy="676275"/>
          </a:xfrm>
          <a:prstGeom prst="rect">
            <a:avLst/>
          </a:prstGeom>
          <a:noFill/>
          <a:ln>
            <a:noFill/>
          </a:ln>
        </p:spPr>
        <p:txBody>
          <a:bodyPr spcFirstLastPara="1" wrap="square" lIns="0" tIns="0" rIns="0" bIns="0" anchor="t" anchorCtr="0">
            <a:spAutoFit/>
          </a:bodyPr>
          <a:lstStyle/>
          <a:p>
            <a:pPr marL="0" marR="0" lvl="0" indent="0" algn="l" rtl="0">
              <a:lnSpc>
                <a:spcPct val="138888"/>
              </a:lnSpc>
              <a:spcBef>
                <a:spcPts val="0"/>
              </a:spcBef>
              <a:spcAft>
                <a:spcPts val="0"/>
              </a:spcAft>
              <a:buClr>
                <a:srgbClr val="3333CC"/>
              </a:buClr>
              <a:buSzPts val="3600"/>
              <a:buFont typeface="Comic Sans MS"/>
              <a:buNone/>
            </a:pPr>
            <a:r>
              <a:rPr lang="en-US" sz="3600" b="0" i="0" u="sng">
                <a:solidFill>
                  <a:srgbClr val="3333CC"/>
                </a:solidFill>
                <a:latin typeface="Comic Sans MS"/>
                <a:ea typeface="Comic Sans MS"/>
                <a:cs typeface="Comic Sans MS"/>
                <a:sym typeface="Comic Sans MS"/>
              </a:rPr>
              <a:t>3. Selective Repeat</a:t>
            </a:r>
            <a:endParaRPr/>
          </a:p>
        </p:txBody>
      </p:sp>
      <p:sp>
        <p:nvSpPr>
          <p:cNvPr id="858" name="Google Shape;858;p110"/>
          <p:cNvSpPr txBox="1"/>
          <p:nvPr/>
        </p:nvSpPr>
        <p:spPr>
          <a:xfrm>
            <a:off x="644525" y="1473200"/>
            <a:ext cx="6919912"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In Selective Repeat, only the specific damaged or lost</a:t>
            </a:r>
            <a:endParaRPr/>
          </a:p>
        </p:txBody>
      </p:sp>
      <p:sp>
        <p:nvSpPr>
          <p:cNvPr id="859" name="Google Shape;859;p110"/>
          <p:cNvSpPr txBox="1"/>
          <p:nvPr/>
        </p:nvSpPr>
        <p:spPr>
          <a:xfrm>
            <a:off x="987425" y="1778000"/>
            <a:ext cx="2967037"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frame is retransmitted.</a:t>
            </a:r>
            <a:endParaRPr/>
          </a:p>
        </p:txBody>
      </p:sp>
      <p:sp>
        <p:nvSpPr>
          <p:cNvPr id="860" name="Google Shape;860;p110"/>
          <p:cNvSpPr txBox="1"/>
          <p:nvPr/>
        </p:nvSpPr>
        <p:spPr>
          <a:xfrm>
            <a:off x="644525" y="2144712"/>
            <a:ext cx="7299325" cy="392112"/>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Receiving device must contain sorting logic to enable it to</a:t>
            </a:r>
            <a:endParaRPr/>
          </a:p>
        </p:txBody>
      </p:sp>
      <p:sp>
        <p:nvSpPr>
          <p:cNvPr id="861" name="Google Shape;861;p110"/>
          <p:cNvSpPr txBox="1"/>
          <p:nvPr/>
        </p:nvSpPr>
        <p:spPr>
          <a:xfrm>
            <a:off x="987425" y="2447925"/>
            <a:ext cx="5097462" cy="393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reorder frames received out of sequence.</a:t>
            </a:r>
            <a:endParaRPr/>
          </a:p>
        </p:txBody>
      </p:sp>
      <p:sp>
        <p:nvSpPr>
          <p:cNvPr id="862" name="Google Shape;862;p110"/>
          <p:cNvSpPr txBox="1"/>
          <p:nvPr/>
        </p:nvSpPr>
        <p:spPr>
          <a:xfrm>
            <a:off x="469900" y="2814637"/>
            <a:ext cx="7440612" cy="1096962"/>
          </a:xfrm>
          <a:prstGeom prst="rect">
            <a:avLst/>
          </a:prstGeom>
          <a:noFill/>
          <a:ln>
            <a:noFill/>
          </a:ln>
        </p:spPr>
        <p:txBody>
          <a:bodyPr spcFirstLastPara="1" wrap="square" lIns="0" tIns="0" rIns="0" bIns="0" anchor="t" anchorCtr="0">
            <a:spAutoFit/>
          </a:bodyPr>
          <a:lstStyle/>
          <a:p>
            <a:pPr marL="341312" marR="0" lvl="0" indent="0" algn="l" rtl="0">
              <a:lnSpc>
                <a:spcPct val="135000"/>
              </a:lnSpc>
              <a:spcBef>
                <a:spcPts val="0"/>
              </a:spcBef>
              <a:spcAft>
                <a:spcPts val="0"/>
              </a:spcAft>
              <a:buClr>
                <a:srgbClr val="3333CC"/>
              </a:buClr>
              <a:buSzPts val="1700"/>
              <a:buFont typeface="Noto Sans Symbols"/>
              <a:buNone/>
            </a:pPr>
            <a:r>
              <a:rPr lang="en-US" sz="1700" b="0" i="0" u="none">
                <a:solidFill>
                  <a:srgbClr val="3333CC"/>
                </a:solidFill>
                <a:latin typeface="Noto Sans Symbols"/>
                <a:ea typeface="Noto Sans Symbols"/>
                <a:cs typeface="Noto Sans Symbols"/>
                <a:sym typeface="Noto Sans Symbols"/>
              </a:rPr>
              <a:t>❒</a:t>
            </a:r>
            <a:r>
              <a:rPr lang="en-US" sz="1700" b="0" i="0" u="none">
                <a:solidFill>
                  <a:srgbClr val="3333CC"/>
                </a:solidFill>
                <a:latin typeface="Times New Roman"/>
                <a:ea typeface="Times New Roman"/>
                <a:cs typeface="Times New Roman"/>
                <a:sym typeface="Times New Roman"/>
              </a:rPr>
              <a:t> </a:t>
            </a:r>
            <a:r>
              <a:rPr lang="en-US" sz="2000" b="0" i="0" u="none">
                <a:solidFill>
                  <a:srgbClr val="000000"/>
                </a:solidFill>
                <a:latin typeface="Comic Sans MS"/>
                <a:ea typeface="Comic Sans MS"/>
                <a:cs typeface="Comic Sans MS"/>
                <a:sym typeface="Comic Sans MS"/>
              </a:rPr>
              <a:t>Sending device must contain a searching mechanism that</a:t>
            </a:r>
            <a:endParaRPr/>
          </a:p>
          <a:p>
            <a:pPr marL="341312"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allows it to find and select only requested frame for</a:t>
            </a:r>
            <a:endParaRPr/>
          </a:p>
          <a:p>
            <a:pPr marL="341312" marR="0" lvl="0" indent="0" algn="l" rtl="0">
              <a:lnSpc>
                <a:spcPct val="120000"/>
              </a:lnSpc>
              <a:spcBef>
                <a:spcPts val="40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retransmission.</a:t>
            </a:r>
            <a:endParaRPr/>
          </a:p>
        </p:txBody>
      </p:sp>
      <p:sp>
        <p:nvSpPr>
          <p:cNvPr id="863" name="Google Shape;863;p110"/>
          <p:cNvSpPr txBox="1"/>
          <p:nvPr/>
        </p:nvSpPr>
        <p:spPr>
          <a:xfrm>
            <a:off x="8450262"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102</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11"/>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869" name="Google Shape;869;p111"/>
          <p:cNvSpPr txBox="1"/>
          <p:nvPr/>
        </p:nvSpPr>
        <p:spPr>
          <a:xfrm>
            <a:off x="625475" y="493712"/>
            <a:ext cx="7381875" cy="604837"/>
          </a:xfrm>
          <a:prstGeom prst="rect">
            <a:avLst/>
          </a:prstGeom>
          <a:noFill/>
          <a:ln>
            <a:noFill/>
          </a:ln>
        </p:spPr>
        <p:txBody>
          <a:bodyPr spcFirstLastPara="1" wrap="square" lIns="0" tIns="0" rIns="0" bIns="0" anchor="t" anchorCtr="0">
            <a:spAutoFit/>
          </a:bodyPr>
          <a:lstStyle/>
          <a:p>
            <a:pPr marL="0" marR="0" lvl="0" indent="0" algn="l" rtl="0">
              <a:lnSpc>
                <a:spcPct val="137500"/>
              </a:lnSpc>
              <a:spcBef>
                <a:spcPts val="0"/>
              </a:spcBef>
              <a:spcAft>
                <a:spcPts val="0"/>
              </a:spcAft>
              <a:buClr>
                <a:srgbClr val="3333CC"/>
              </a:buClr>
              <a:buSzPts val="3200"/>
              <a:buFont typeface="Comic Sans MS"/>
              <a:buNone/>
            </a:pPr>
            <a:r>
              <a:rPr lang="en-US" sz="3200" b="0" i="0" u="none">
                <a:solidFill>
                  <a:srgbClr val="3333CC"/>
                </a:solidFill>
                <a:latin typeface="Comic Sans MS"/>
                <a:ea typeface="Comic Sans MS"/>
                <a:cs typeface="Comic Sans MS"/>
                <a:sym typeface="Comic Sans MS"/>
              </a:rPr>
              <a:t>Selective reject, damaged data frame</a:t>
            </a:r>
            <a:endParaRPr/>
          </a:p>
        </p:txBody>
      </p:sp>
      <p:sp>
        <p:nvSpPr>
          <p:cNvPr id="870" name="Google Shape;870;p111"/>
          <p:cNvSpPr txBox="1"/>
          <p:nvPr/>
        </p:nvSpPr>
        <p:spPr>
          <a:xfrm>
            <a:off x="8450262"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103</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12"/>
          <p:cNvSpPr txBox="1"/>
          <p:nvPr/>
        </p:nvSpPr>
        <p:spPr>
          <a:xfrm>
            <a:off x="0" y="0"/>
            <a:ext cx="9144000" cy="6858000"/>
          </a:xfrm>
          <a:prstGeom prst="rect">
            <a:avLst/>
          </a:prstGeom>
          <a:blipFill rotWithShape="1">
            <a:blip r:embed="rId3">
              <a:alphaModFix/>
            </a:blip>
            <a:stretch>
              <a:fillRect/>
            </a:stretch>
          </a:blip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400" b="0" i="0" u="none">
              <a:solidFill>
                <a:schemeClr val="dk1"/>
              </a:solidFill>
              <a:latin typeface="Comic Sans MS"/>
              <a:ea typeface="Comic Sans MS"/>
              <a:cs typeface="Comic Sans MS"/>
              <a:sym typeface="Comic Sans MS"/>
            </a:endParaRPr>
          </a:p>
        </p:txBody>
      </p:sp>
      <p:sp>
        <p:nvSpPr>
          <p:cNvPr id="876" name="Google Shape;876;p112"/>
          <p:cNvSpPr txBox="1"/>
          <p:nvPr/>
        </p:nvSpPr>
        <p:spPr>
          <a:xfrm>
            <a:off x="625475" y="311150"/>
            <a:ext cx="7673975" cy="758825"/>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In Go-back-N ARQ, the size of the sender window must be less</a:t>
            </a:r>
            <a:endParaRPr/>
          </a:p>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than , where m is the number of bits used for the</a:t>
            </a:r>
            <a:endParaRPr/>
          </a:p>
        </p:txBody>
      </p:sp>
      <p:sp>
        <p:nvSpPr>
          <p:cNvPr id="877" name="Google Shape;877;p112"/>
          <p:cNvSpPr txBox="1"/>
          <p:nvPr/>
        </p:nvSpPr>
        <p:spPr>
          <a:xfrm>
            <a:off x="1262062" y="719137"/>
            <a:ext cx="423862" cy="371475"/>
          </a:xfrm>
          <a:prstGeom prst="rect">
            <a:avLst/>
          </a:prstGeom>
          <a:noFill/>
          <a:ln>
            <a:noFill/>
          </a:ln>
        </p:spPr>
        <p:txBody>
          <a:bodyPr spcFirstLastPara="1" wrap="square" lIns="0" tIns="0" rIns="0" bIns="0" anchor="t" anchorCtr="0">
            <a:spAutoFit/>
          </a:bodyPr>
          <a:lstStyle/>
          <a:p>
            <a:pPr marL="0" marR="0" lvl="0" indent="0" algn="l" rtl="0">
              <a:lnSpc>
                <a:spcPct val="109090"/>
              </a:lnSpc>
              <a:spcBef>
                <a:spcPts val="0"/>
              </a:spcBef>
              <a:spcAft>
                <a:spcPts val="0"/>
              </a:spcAft>
              <a:buClr>
                <a:srgbClr val="000000"/>
              </a:buClr>
              <a:buSzPts val="2200"/>
              <a:buFont typeface="Times New Roman"/>
              <a:buNone/>
            </a:pPr>
            <a:r>
              <a:rPr lang="en-US" sz="2200" b="0" i="0" u="none">
                <a:solidFill>
                  <a:srgbClr val="000000"/>
                </a:solidFill>
                <a:latin typeface="Times New Roman"/>
                <a:ea typeface="Times New Roman"/>
                <a:cs typeface="Times New Roman"/>
                <a:sym typeface="Times New Roman"/>
              </a:rPr>
              <a:t>2</a:t>
            </a:r>
            <a:r>
              <a:rPr lang="en-US" sz="1900" b="0" i="1" u="none" baseline="30000">
                <a:solidFill>
                  <a:srgbClr val="000000"/>
                </a:solidFill>
                <a:latin typeface="Times New Roman"/>
                <a:ea typeface="Times New Roman"/>
                <a:cs typeface="Times New Roman"/>
                <a:sym typeface="Times New Roman"/>
              </a:rPr>
              <a:t>m</a:t>
            </a:r>
            <a:endParaRPr/>
          </a:p>
        </p:txBody>
      </p:sp>
      <p:sp>
        <p:nvSpPr>
          <p:cNvPr id="878" name="Google Shape;878;p112"/>
          <p:cNvSpPr txBox="1"/>
          <p:nvPr/>
        </p:nvSpPr>
        <p:spPr>
          <a:xfrm>
            <a:off x="625475" y="1042987"/>
            <a:ext cx="6954837" cy="758825"/>
          </a:xfrm>
          <a:prstGeom prst="rect">
            <a:avLst/>
          </a:prstGeom>
          <a:noFill/>
          <a:ln>
            <a:noFill/>
          </a:ln>
        </p:spPr>
        <p:txBody>
          <a:bodyPr spcFirstLastPara="1" wrap="square" lIns="0" tIns="0" rIns="0" bIns="0" anchor="t" anchorCtr="0">
            <a:spAutoFit/>
          </a:bodyPr>
          <a:lstStyle/>
          <a:p>
            <a:pPr marL="0" marR="0" lvl="0" indent="0" algn="l" rtl="0">
              <a:lnSpc>
                <a:spcPct val="135000"/>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Representation of sequence numbers. why the size of the</a:t>
            </a:r>
            <a:endParaRPr/>
          </a:p>
          <a:p>
            <a:pPr marL="0" marR="0" lvl="0" indent="0" algn="l" rtl="0">
              <a:lnSpc>
                <a:spcPct val="122727"/>
              </a:lnSpc>
              <a:spcBef>
                <a:spcPts val="0"/>
              </a:spcBef>
              <a:spcAft>
                <a:spcPts val="0"/>
              </a:spcAft>
              <a:buClr>
                <a:srgbClr val="000000"/>
              </a:buClr>
              <a:buSzPts val="2000"/>
              <a:buFont typeface="Comic Sans MS"/>
              <a:buNone/>
            </a:pPr>
            <a:r>
              <a:rPr lang="en-US" sz="2000" b="0" i="0" u="none">
                <a:solidFill>
                  <a:srgbClr val="000000"/>
                </a:solidFill>
                <a:latin typeface="Comic Sans MS"/>
                <a:ea typeface="Comic Sans MS"/>
                <a:cs typeface="Comic Sans MS"/>
                <a:sym typeface="Comic Sans MS"/>
              </a:rPr>
              <a:t>sender window must be less than </a:t>
            </a:r>
            <a:r>
              <a:rPr lang="en-US" sz="2200" b="0" i="0" u="none">
                <a:solidFill>
                  <a:srgbClr val="000000"/>
                </a:solidFill>
                <a:latin typeface="Times New Roman"/>
                <a:ea typeface="Times New Roman"/>
                <a:cs typeface="Times New Roman"/>
                <a:sym typeface="Times New Roman"/>
              </a:rPr>
              <a:t>2</a:t>
            </a:r>
            <a:r>
              <a:rPr lang="en-US" sz="1900" b="0" i="1" u="none" baseline="30000">
                <a:solidFill>
                  <a:srgbClr val="000000"/>
                </a:solidFill>
                <a:latin typeface="Times New Roman"/>
                <a:ea typeface="Times New Roman"/>
                <a:cs typeface="Times New Roman"/>
                <a:sym typeface="Times New Roman"/>
              </a:rPr>
              <a:t>m</a:t>
            </a:r>
            <a:endParaRPr/>
          </a:p>
        </p:txBody>
      </p:sp>
      <p:sp>
        <p:nvSpPr>
          <p:cNvPr id="879" name="Google Shape;879;p112"/>
          <p:cNvSpPr txBox="1"/>
          <p:nvPr/>
        </p:nvSpPr>
        <p:spPr>
          <a:xfrm>
            <a:off x="8450262" y="6459537"/>
            <a:ext cx="449262" cy="236537"/>
          </a:xfrm>
          <a:prstGeom prst="rect">
            <a:avLst/>
          </a:prstGeom>
          <a:noFill/>
          <a:ln>
            <a:noFill/>
          </a:ln>
        </p:spPr>
        <p:txBody>
          <a:bodyPr spcFirstLastPara="1" wrap="square" lIns="0" tIns="0" rIns="0" bIns="0" anchor="t" anchorCtr="0">
            <a:spAutoFit/>
          </a:bodyPr>
          <a:lstStyle/>
          <a:p>
            <a:pPr marL="0" marR="0" lvl="0" indent="0" algn="l" rtl="0">
              <a:lnSpc>
                <a:spcPct val="107142"/>
              </a:lnSpc>
              <a:spcBef>
                <a:spcPts val="0"/>
              </a:spcBef>
              <a:spcAft>
                <a:spcPts val="0"/>
              </a:spcAft>
              <a:buClr>
                <a:srgbClr val="000000"/>
              </a:buClr>
              <a:buSzPts val="1400"/>
              <a:buFont typeface="Arial"/>
              <a:buNone/>
            </a:pPr>
            <a:r>
              <a:rPr lang="en-US" sz="1400" b="0" i="0" u="none">
                <a:solidFill>
                  <a:srgbClr val="000000"/>
                </a:solidFill>
                <a:latin typeface="Arial"/>
                <a:ea typeface="Arial"/>
                <a:cs typeface="Arial"/>
                <a:sym typeface="Arial"/>
              </a:rPr>
              <a:t>104</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113"/>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96</a:t>
            </a:fld>
            <a:endParaRPr/>
          </a:p>
        </p:txBody>
      </p:sp>
      <p:pic>
        <p:nvPicPr>
          <p:cNvPr id="885" name="Google Shape;885;p113"/>
          <p:cNvPicPr preferRelativeResize="0"/>
          <p:nvPr/>
        </p:nvPicPr>
        <p:blipFill rotWithShape="1">
          <a:blip r:embed="rId3">
            <a:alphaModFix/>
          </a:blip>
          <a:srcRect/>
          <a:stretch/>
        </p:blipFill>
        <p:spPr>
          <a:xfrm>
            <a:off x="482600" y="371475"/>
            <a:ext cx="8129587" cy="61849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14"/>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97</a:t>
            </a:fld>
            <a:endParaRPr/>
          </a:p>
        </p:txBody>
      </p:sp>
      <p:pic>
        <p:nvPicPr>
          <p:cNvPr id="891" name="Google Shape;891;p114"/>
          <p:cNvPicPr preferRelativeResize="0"/>
          <p:nvPr/>
        </p:nvPicPr>
        <p:blipFill rotWithShape="1">
          <a:blip r:embed="rId3">
            <a:alphaModFix/>
          </a:blip>
          <a:srcRect/>
          <a:stretch/>
        </p:blipFill>
        <p:spPr>
          <a:xfrm>
            <a:off x="536575" y="482600"/>
            <a:ext cx="8101012" cy="597693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15"/>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98</a:t>
            </a:fld>
            <a:endParaRPr/>
          </a:p>
        </p:txBody>
      </p:sp>
      <p:pic>
        <p:nvPicPr>
          <p:cNvPr id="897" name="Google Shape;897;p115"/>
          <p:cNvPicPr preferRelativeResize="0"/>
          <p:nvPr/>
        </p:nvPicPr>
        <p:blipFill rotWithShape="1">
          <a:blip r:embed="rId3">
            <a:alphaModFix/>
          </a:blip>
          <a:srcRect/>
          <a:stretch/>
        </p:blipFill>
        <p:spPr>
          <a:xfrm>
            <a:off x="1022350" y="7937"/>
            <a:ext cx="7099300" cy="68580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6"/>
          <p:cNvSpPr txBox="1"/>
          <p:nvPr/>
        </p:nvSpPr>
        <p:spPr>
          <a:xfrm>
            <a:off x="8305800" y="6400800"/>
            <a:ext cx="4572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99</a:t>
            </a:fld>
            <a:endParaRPr/>
          </a:p>
        </p:txBody>
      </p:sp>
      <p:pic>
        <p:nvPicPr>
          <p:cNvPr id="903" name="Google Shape;903;p116"/>
          <p:cNvPicPr preferRelativeResize="0"/>
          <p:nvPr/>
        </p:nvPicPr>
        <p:blipFill rotWithShape="1">
          <a:blip r:embed="rId3">
            <a:alphaModFix/>
          </a:blip>
          <a:srcRect/>
          <a:stretch/>
        </p:blipFill>
        <p:spPr>
          <a:xfrm>
            <a:off x="904875" y="912812"/>
            <a:ext cx="6962775" cy="4438650"/>
          </a:xfrm>
          <a:prstGeom prst="rect">
            <a:avLst/>
          </a:prstGeom>
          <a:noFill/>
          <a:ln>
            <a:noFill/>
          </a:ln>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3401</Words>
  <PresentationFormat>On-screen Show (4:3)</PresentationFormat>
  <Paragraphs>567</Paragraphs>
  <Slides>124</Slides>
  <Notes>122</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124</vt:i4>
      </vt:variant>
    </vt:vector>
  </HeadingPairs>
  <TitlesOfParts>
    <vt:vector size="136" baseType="lpstr">
      <vt:lpstr>Arial</vt:lpstr>
      <vt:lpstr>Times New Roman</vt:lpstr>
      <vt:lpstr>Comic Sans MS</vt:lpstr>
      <vt:lpstr>Noto Sans Symbols</vt:lpstr>
      <vt:lpstr>Arimo</vt:lpstr>
      <vt:lpstr>Quattrocento Sans</vt:lpstr>
      <vt:lpstr>Tahoma</vt:lpstr>
      <vt:lpstr>Roboto</vt:lpstr>
      <vt:lpstr>Algerian</vt:lpstr>
      <vt:lpstr>MS Mincho</vt:lpstr>
      <vt:lpstr>Default Design</vt:lpstr>
      <vt:lpstr>1_Default Design</vt:lpstr>
      <vt:lpstr>Computer Networks &amp; IOT (18B11CS311)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The reciever will get the below things.   1 0 0 1 1 0 1 0 0 1 0 1 0 1 1 0 (data) 0 0 0 0 1 0 1 1 1 0 0 0 1 1 1 0 (data) 0 0 0 0 1 1 0 1 1 1 0 0 1 1 0 0 (data) 0 1 0 0 1 1 0 0 0 1 0 0 1 1 1 1 (Checksum)   The reciever will simply add all the above 4 things. Data as well as checksum are added together. Let's try adding it.   1001101001010110 +  0000101110001110 + 0000110111001100 + 0100110001001111 = 1111111111111111 </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Window Size</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Window size</vt:lpstr>
      <vt:lpstr>Example</vt:lpstr>
      <vt:lpstr>Slide 86</vt:lpstr>
      <vt:lpstr>Slide 87</vt:lpstr>
      <vt:lpstr>Slide 88</vt:lpstr>
      <vt:lpstr>Window size</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&amp; IOT (18B11CS311)</dc:title>
  <dc:creator>Gaurika Gandhi</dc:creator>
  <cp:lastModifiedBy>charu gandhi</cp:lastModifiedBy>
  <cp:revision>4</cp:revision>
  <dcterms:modified xsi:type="dcterms:W3CDTF">2023-02-10T10:00:15Z</dcterms:modified>
</cp:coreProperties>
</file>